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10" r:id="rId5"/>
  </p:sldMasterIdLst>
  <p:notesMasterIdLst>
    <p:notesMasterId r:id="rId37"/>
  </p:notesMasterIdLst>
  <p:sldIdLst>
    <p:sldId id="331" r:id="rId6"/>
    <p:sldId id="333"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27" r:id="rId28"/>
    <p:sldId id="328" r:id="rId29"/>
    <p:sldId id="324" r:id="rId30"/>
    <p:sldId id="325" r:id="rId31"/>
    <p:sldId id="341" r:id="rId32"/>
    <p:sldId id="342" r:id="rId33"/>
    <p:sldId id="363" r:id="rId34"/>
    <p:sldId id="364" r:id="rId35"/>
    <p:sldId id="326"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lrah" initials="f" lastIdx="3" clrIdx="0"/>
  <p:cmAuthor id="1" name="sturhan" initials="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10" autoAdjust="0"/>
    <p:restoredTop sz="94660"/>
  </p:normalViewPr>
  <p:slideViewPr>
    <p:cSldViewPr>
      <p:cViewPr varScale="1">
        <p:scale>
          <a:sx n="60" d="100"/>
          <a:sy n="60" d="100"/>
        </p:scale>
        <p:origin x="48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939" tIns="47969" rIns="95939" bIns="47969" rtlCol="0"/>
          <a:lstStyle>
            <a:lvl1pPr algn="l">
              <a:defRPr sz="13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5939" tIns="47969" rIns="95939" bIns="47969" rtlCol="0"/>
          <a:lstStyle>
            <a:lvl1pPr algn="r">
              <a:defRPr sz="1300"/>
            </a:lvl1pPr>
          </a:lstStyle>
          <a:p>
            <a:fld id="{DDD27A66-1755-4EC5-ADE9-3196D80B3CEC}" type="datetimeFigureOut">
              <a:rPr lang="en-GB" smtClean="0"/>
              <a:pPr/>
              <a:t>22/05/2017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939" tIns="47969" rIns="95939" bIns="47969"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939" tIns="47969" rIns="95939" bIns="479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5939" tIns="47969" rIns="95939" bIns="47969"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5939" tIns="47969" rIns="95939" bIns="47969" rtlCol="0" anchor="b"/>
          <a:lstStyle>
            <a:lvl1pPr algn="r">
              <a:defRPr sz="1300"/>
            </a:lvl1pPr>
          </a:lstStyle>
          <a:p>
            <a:fld id="{CCD866EA-FB76-4468-94A8-E677B874B7F5}" type="slidenum">
              <a:rPr lang="en-GB" smtClean="0"/>
              <a:pPr/>
              <a:t>‹#›</a:t>
            </a:fld>
            <a:endParaRPr lang="en-GB"/>
          </a:p>
        </p:txBody>
      </p:sp>
    </p:spTree>
    <p:extLst>
      <p:ext uri="{BB962C8B-B14F-4D97-AF65-F5344CB8AC3E}">
        <p14:creationId xmlns:p14="http://schemas.microsoft.com/office/powerpoint/2010/main" val="26843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udents.leeds.ac.uk/yourplacementyea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D866EA-FB76-4468-94A8-E677B874B7F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5310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D866EA-FB76-4468-94A8-E677B874B7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07649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D866EA-FB76-4468-94A8-E677B874B7F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13810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D866EA-FB76-4468-94A8-E677B874B7F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29469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D866EA-FB76-4468-94A8-E677B874B7F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03600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r>
              <a:rPr lang="en-GB" altLang="en-US" sz="1800" b="1" smtClean="0">
                <a:latin typeface="Arial" panose="020B0604020202020204" pitchFamily="34" charset="0"/>
              </a:rPr>
              <a:t>Your placement year guide</a:t>
            </a:r>
          </a:p>
          <a:p>
            <a:pPr>
              <a:buFontTx/>
              <a:buChar char="•"/>
            </a:pPr>
            <a:r>
              <a:rPr lang="en-GB" altLang="en-US" sz="1800" smtClean="0">
                <a:latin typeface="Arial" panose="020B0604020202020204" pitchFamily="34" charset="0"/>
              </a:rPr>
              <a:t>University wide resource </a:t>
            </a:r>
          </a:p>
          <a:p>
            <a:pPr>
              <a:buFontTx/>
              <a:buChar char="•"/>
            </a:pPr>
            <a:r>
              <a:rPr lang="en-GB" altLang="en-US" sz="1800" smtClean="0">
                <a:latin typeface="Arial" panose="020B0604020202020204" pitchFamily="34" charset="0"/>
              </a:rPr>
              <a:t>Supporting students throughout the placement process</a:t>
            </a:r>
          </a:p>
          <a:p>
            <a:pPr>
              <a:buFontTx/>
              <a:buChar char="•"/>
            </a:pPr>
            <a:r>
              <a:rPr lang="en-GB" altLang="en-US" sz="1800" smtClean="0">
                <a:latin typeface="Arial" panose="020B0604020202020204" pitchFamily="34" charset="0"/>
              </a:rPr>
              <a:t>Compliments School and Faculty support as well as support offered by Student Careers</a:t>
            </a:r>
          </a:p>
          <a:p>
            <a:pPr>
              <a:buFontTx/>
              <a:buChar char="•"/>
            </a:pPr>
            <a:r>
              <a:rPr lang="en-GB" altLang="en-US" sz="1800" smtClean="0">
                <a:latin typeface="Arial" panose="020B0604020202020204" pitchFamily="34" charset="0"/>
              </a:rPr>
              <a:t>Information, advice and support including videos of students, staff and employers sharing their advice</a:t>
            </a:r>
          </a:p>
          <a:p>
            <a:pPr>
              <a:buFontTx/>
              <a:buChar char="•"/>
            </a:pPr>
            <a:r>
              <a:rPr lang="en-GB" altLang="en-US" sz="1800" smtClean="0">
                <a:latin typeface="Arial" panose="020B0604020202020204" pitchFamily="34" charset="0"/>
              </a:rPr>
              <a:t>Interactive – it includes discussion boards and Collaborate session (staff led discussions) – an opportunity for students to meet others in a similar position to them</a:t>
            </a:r>
          </a:p>
          <a:p>
            <a:pPr>
              <a:buFontTx/>
              <a:buChar char="•"/>
            </a:pPr>
            <a:r>
              <a:rPr lang="en-GB" altLang="en-US" sz="1800" smtClean="0">
                <a:latin typeface="Arial" panose="020B0604020202020204" pitchFamily="34" charset="0"/>
              </a:rPr>
              <a:t>Available via the VLE use the link </a:t>
            </a:r>
            <a:r>
              <a:rPr lang="en-GB" altLang="en-US" sz="1800" smtClean="0">
                <a:latin typeface="Arial" panose="020B0604020202020204" pitchFamily="34" charset="0"/>
                <a:hlinkClick r:id="rId3"/>
              </a:rPr>
              <a:t>http://students.leeds.ac.uk/yourplacementyear</a:t>
            </a:r>
            <a:r>
              <a:rPr lang="en-GB" altLang="en-US" sz="1800" smtClean="0">
                <a:latin typeface="Arial" panose="020B0604020202020204" pitchFamily="34" charset="0"/>
              </a:rPr>
              <a:t>. To access the guide staff and students should enrol via this link. Once you have enrolled you can re-access the guide either via this link or the guide is listed under the ‘Organisations’ tab on the VLE. </a:t>
            </a:r>
          </a:p>
          <a:p>
            <a:pPr>
              <a:buFontTx/>
              <a:buChar char="•"/>
            </a:pPr>
            <a:r>
              <a:rPr lang="en-GB" altLang="en-US" sz="1800" smtClean="0">
                <a:latin typeface="Arial" panose="020B0604020202020204" pitchFamily="34" charset="0"/>
              </a:rPr>
              <a:t>The guide is in 4 sections</a:t>
            </a:r>
          </a:p>
          <a:p>
            <a:pPr lvl="1"/>
            <a:r>
              <a:rPr lang="en-GB" altLang="en-US" sz="1800" smtClean="0">
                <a:solidFill>
                  <a:srgbClr val="00B050"/>
                </a:solidFill>
                <a:latin typeface="Arial" panose="020B0604020202020204" pitchFamily="34" charset="0"/>
              </a:rPr>
              <a:t>Securing your placement (may be of particular use to Year 1 + 2)</a:t>
            </a:r>
          </a:p>
          <a:p>
            <a:pPr lvl="1"/>
            <a:r>
              <a:rPr lang="en-GB" altLang="en-US" sz="1800" smtClean="0">
                <a:solidFill>
                  <a:srgbClr val="00B050"/>
                </a:solidFill>
                <a:latin typeface="Arial" panose="020B0604020202020204" pitchFamily="34" charset="0"/>
              </a:rPr>
              <a:t>Planning and preparing for your placement (may be of particular use to Year 1 + 2)</a:t>
            </a:r>
          </a:p>
          <a:p>
            <a:pPr lvl="1"/>
            <a:r>
              <a:rPr lang="en-GB" altLang="en-US" sz="1800" smtClean="0">
                <a:latin typeface="Arial" panose="020B0604020202020204" pitchFamily="34" charset="0"/>
              </a:rPr>
              <a:t>Support during your placement (</a:t>
            </a:r>
            <a:r>
              <a:rPr lang="en-GB" altLang="en-US" sz="1800" smtClean="0">
                <a:solidFill>
                  <a:srgbClr val="00B050"/>
                </a:solidFill>
                <a:latin typeface="Arial" panose="020B0604020202020204" pitchFamily="34" charset="0"/>
              </a:rPr>
              <a:t>may be of particular use to </a:t>
            </a:r>
            <a:r>
              <a:rPr lang="en-GB" altLang="en-US" sz="1800" smtClean="0">
                <a:latin typeface="Arial" panose="020B0604020202020204" pitchFamily="34" charset="0"/>
              </a:rPr>
              <a:t>On placement)</a:t>
            </a:r>
          </a:p>
          <a:p>
            <a:pPr lvl="1"/>
            <a:r>
              <a:rPr lang="en-GB" altLang="en-US" sz="1800" smtClean="0">
                <a:latin typeface="Arial" panose="020B0604020202020204" pitchFamily="34" charset="0"/>
              </a:rPr>
              <a:t>Finishing your placement – Returning to University (</a:t>
            </a:r>
            <a:r>
              <a:rPr lang="en-GB" altLang="en-US" sz="1800" smtClean="0">
                <a:solidFill>
                  <a:srgbClr val="00B050"/>
                </a:solidFill>
                <a:latin typeface="Arial" panose="020B0604020202020204" pitchFamily="34" charset="0"/>
              </a:rPr>
              <a:t>may be of particular use to </a:t>
            </a:r>
            <a:r>
              <a:rPr lang="en-GB" altLang="en-US" sz="1800" smtClean="0">
                <a:latin typeface="Arial" panose="020B0604020202020204" pitchFamily="34" charset="0"/>
              </a:rPr>
              <a:t>Final Year)</a:t>
            </a:r>
          </a:p>
          <a:p>
            <a:pPr lvl="1"/>
            <a:endParaRPr lang="en-GB" altLang="en-US" sz="1800" smtClean="0">
              <a:latin typeface="Arial" panose="020B0604020202020204" pitchFamily="34" charset="0"/>
            </a:endParaRPr>
          </a:p>
          <a:p>
            <a:pPr lvl="1"/>
            <a:r>
              <a:rPr lang="en-GB" altLang="en-US" sz="1800" smtClean="0">
                <a:latin typeface="Arial" panose="020B0604020202020204" pitchFamily="34" charset="0"/>
              </a:rPr>
              <a:t>(Students will still find the guide useful if they are looking for internships or other types of work experience).</a:t>
            </a:r>
          </a:p>
          <a:p>
            <a:endParaRPr lang="en-GB" altLang="en-US" smtClean="0">
              <a:latin typeface="Arial" panose="020B0604020202020204" pitchFamily="34" charset="0"/>
            </a:endParaRPr>
          </a:p>
          <a:p>
            <a:r>
              <a:rPr lang="en-GB" altLang="en-US" smtClean="0">
                <a:latin typeface="Arial" panose="020B0604020202020204" pitchFamily="34" charset="0"/>
              </a:rPr>
              <a:t>You may also find it useful to play the introductory animation which is hosted under the ‘Getting Started’ tab of the guide (in the left hand navigation at the top) to give students a better insight into the guide.</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1C37B7-9144-437D-ABA9-A62A32ECD83E}" type="slidenum">
              <a:rPr lang="en-GB" altLang="en-US" sz="1200">
                <a:solidFill>
                  <a:srgbClr val="000000"/>
                </a:solidFill>
              </a:rPr>
              <a:pPr/>
              <a:t>27</a:t>
            </a:fld>
            <a:endParaRPr lang="en-GB" altLang="en-US" sz="1200">
              <a:solidFill>
                <a:srgbClr val="000000"/>
              </a:solidFill>
            </a:endParaRPr>
          </a:p>
        </p:txBody>
      </p:sp>
    </p:spTree>
    <p:extLst>
      <p:ext uri="{BB962C8B-B14F-4D97-AF65-F5344CB8AC3E}">
        <p14:creationId xmlns:p14="http://schemas.microsoft.com/office/powerpoint/2010/main" val="392582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*Play introduction video </a:t>
            </a:r>
          </a:p>
          <a:p>
            <a:endParaRPr lang="en-GB" altLang="en-US" smtClean="0">
              <a:latin typeface="Arial" panose="020B0604020202020204" pitchFamily="34" charset="0"/>
            </a:endParaRPr>
          </a:p>
          <a:p>
            <a:endParaRPr lang="en-GB" altLang="en-US"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D98CD2-0C26-4062-8F1D-AEC582F3EF69}" type="slidenum">
              <a:rPr lang="en-GB" altLang="en-US" sz="1200">
                <a:solidFill>
                  <a:srgbClr val="000000"/>
                </a:solidFill>
              </a:rPr>
              <a:pPr/>
              <a:t>28</a:t>
            </a:fld>
            <a:endParaRPr lang="en-GB" altLang="en-US" sz="1200">
              <a:solidFill>
                <a:srgbClr val="000000"/>
              </a:solidFill>
            </a:endParaRPr>
          </a:p>
        </p:txBody>
      </p:sp>
    </p:spTree>
    <p:extLst>
      <p:ext uri="{BB962C8B-B14F-4D97-AF65-F5344CB8AC3E}">
        <p14:creationId xmlns:p14="http://schemas.microsoft.com/office/powerpoint/2010/main" val="3687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8EA52B-273A-4334-8FE0-11B7B54ECF39}" type="slidenum">
              <a:rPr lang="en-GB" altLang="en-US" sz="1200" smtClean="0">
                <a:solidFill>
                  <a:srgbClr val="000000"/>
                </a:solidFill>
              </a:rPr>
              <a:pPr/>
              <a:t>31</a:t>
            </a:fld>
            <a:endParaRPr lang="en-GB" altLang="en-US" sz="1200" smtClean="0">
              <a:solidFill>
                <a:srgbClr val="000000"/>
              </a:solidFill>
            </a:endParaRPr>
          </a:p>
        </p:txBody>
      </p:sp>
    </p:spTree>
    <p:extLst>
      <p:ext uri="{BB962C8B-B14F-4D97-AF65-F5344CB8AC3E}">
        <p14:creationId xmlns:p14="http://schemas.microsoft.com/office/powerpoint/2010/main" val="2191578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grpSp>
        <p:nvGrpSpPr>
          <p:cNvPr id="5" name="Group 6"/>
          <p:cNvGrpSpPr>
            <a:grpSpLocks/>
          </p:cNvGrpSpPr>
          <p:nvPr/>
        </p:nvGrpSpPr>
        <p:grpSpPr bwMode="auto">
          <a:xfrm>
            <a:off x="76200" y="76200"/>
            <a:ext cx="8991600" cy="1258888"/>
            <a:chOff x="48" y="48"/>
            <a:chExt cx="5664" cy="793"/>
          </a:xfrm>
        </p:grpSpPr>
        <p:sp>
          <p:nvSpPr>
            <p:cNvPr id="6" name="Rectangle 7"/>
            <p:cNvSpPr>
              <a:spLocks noChangeArrowheads="1"/>
            </p:cNvSpPr>
            <p:nvPr/>
          </p:nvSpPr>
          <p:spPr bwMode="ltGray">
            <a:xfrm>
              <a:off x="48" y="48"/>
              <a:ext cx="5664" cy="7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defRPr/>
              </a:pPr>
              <a:endParaRPr lang="en-US" altLang="en-US" smtClean="0">
                <a:solidFill>
                  <a:srgbClr val="D53D21"/>
                </a:solidFill>
                <a:latin typeface="Times" pitchFamily="18" charset="0"/>
              </a:endParaRPr>
            </a:p>
          </p:txBody>
        </p:sp>
        <p:pic>
          <p:nvPicPr>
            <p:cNvPr id="7" name="Picture 8"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 name="Rectangle 9"/>
          <p:cNvSpPr>
            <a:spLocks noChangeArrowheads="1"/>
          </p:cNvSpPr>
          <p:nvPr/>
        </p:nvSpPr>
        <p:spPr bwMode="auto">
          <a:xfrm>
            <a:off x="0" y="1371600"/>
            <a:ext cx="9144000" cy="54864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9" name="Line 12"/>
          <p:cNvSpPr>
            <a:spLocks noChangeShapeType="1"/>
          </p:cNvSpPr>
          <p:nvPr/>
        </p:nvSpPr>
        <p:spPr bwMode="auto">
          <a:xfrm>
            <a:off x="152400" y="1371600"/>
            <a:ext cx="8839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000000"/>
              </a:solidFill>
            </a:endParaRPr>
          </a:p>
        </p:txBody>
      </p:sp>
      <p:graphicFrame>
        <p:nvGraphicFramePr>
          <p:cNvPr id="10" name="Group 13"/>
          <p:cNvGraphicFramePr>
            <a:graphicFrameLocks noGrp="1"/>
          </p:cNvGraphicFramePr>
          <p:nvPr/>
        </p:nvGraphicFramePr>
        <p:xfrm>
          <a:off x="381000" y="762000"/>
          <a:ext cx="4876800" cy="609600"/>
        </p:xfrm>
        <a:graphic>
          <a:graphicData uri="http://schemas.openxmlformats.org/drawingml/2006/table">
            <a:tbl>
              <a:tblPr/>
              <a:tblGrid>
                <a:gridCol w="4876800"/>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bg1"/>
                          </a:solidFill>
                          <a:effectLst/>
                          <a:latin typeface="Arial" charset="0"/>
                          <a:ea typeface="ＭＳ Ｐゴシック" pitchFamily="1" charset="-128"/>
                        </a:rPr>
                        <a:t>Careers Centre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1" name="Rectangle 19"/>
          <p:cNvSpPr>
            <a:spLocks noChangeArrowheads="1"/>
          </p:cNvSpPr>
          <p:nvPr/>
        </p:nvSpPr>
        <p:spPr bwMode="auto">
          <a:xfrm>
            <a:off x="0" y="4038600"/>
            <a:ext cx="9144000" cy="10668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2" name="Rectangle 20"/>
          <p:cNvSpPr>
            <a:spLocks noChangeArrowheads="1"/>
          </p:cNvSpPr>
          <p:nvPr/>
        </p:nvSpPr>
        <p:spPr bwMode="auto">
          <a:xfrm>
            <a:off x="0" y="5181600"/>
            <a:ext cx="9144000" cy="762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3" name="Rectangle 21"/>
          <p:cNvSpPr>
            <a:spLocks noChangeArrowheads="1"/>
          </p:cNvSpPr>
          <p:nvPr/>
        </p:nvSpPr>
        <p:spPr bwMode="auto">
          <a:xfrm>
            <a:off x="0" y="5334000"/>
            <a:ext cx="9144000" cy="304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4" name="Rectangle 22"/>
          <p:cNvSpPr>
            <a:spLocks noChangeArrowheads="1"/>
          </p:cNvSpPr>
          <p:nvPr/>
        </p:nvSpPr>
        <p:spPr bwMode="auto">
          <a:xfrm>
            <a:off x="0" y="5638800"/>
            <a:ext cx="9144000" cy="1524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pic>
        <p:nvPicPr>
          <p:cNvPr id="15" name="Picture 23" descr="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10"/>
          <p:cNvSpPr>
            <a:spLocks noGrp="1" noChangeArrowheads="1"/>
          </p:cNvSpPr>
          <p:nvPr>
            <p:ph type="subTitle" idx="1"/>
          </p:nvPr>
        </p:nvSpPr>
        <p:spPr>
          <a:xfrm>
            <a:off x="609600" y="3048000"/>
            <a:ext cx="4267200" cy="990600"/>
          </a:xfrm>
        </p:spPr>
        <p:txBody>
          <a:bodyPr/>
          <a:lstStyle>
            <a:lvl1pPr marL="0" indent="0">
              <a:buFont typeface="Wingdings" pitchFamily="2" charset="2"/>
              <a:buNone/>
              <a:defRPr sz="2000">
                <a:solidFill>
                  <a:schemeClr val="bg1"/>
                </a:solidFill>
              </a:defRPr>
            </a:lvl1pPr>
          </a:lstStyle>
          <a:p>
            <a:r>
              <a:rPr lang="en-GB"/>
              <a:t>Click to edit Master subtitle style</a:t>
            </a:r>
          </a:p>
        </p:txBody>
      </p:sp>
      <p:sp>
        <p:nvSpPr>
          <p:cNvPr id="36875" name="Rectangle 11"/>
          <p:cNvSpPr>
            <a:spLocks noGrp="1" noChangeArrowheads="1"/>
          </p:cNvSpPr>
          <p:nvPr>
            <p:ph type="ctrTitle"/>
          </p:nvPr>
        </p:nvSpPr>
        <p:spPr>
          <a:xfrm>
            <a:off x="609600" y="1905000"/>
            <a:ext cx="4953000" cy="1371600"/>
          </a:xfrm>
        </p:spPr>
        <p:txBody>
          <a:bodyPr/>
          <a:lstStyle>
            <a:lvl1pPr>
              <a:defRPr sz="3200">
                <a:solidFill>
                  <a:schemeClr val="bg1"/>
                </a:solidFill>
              </a:defRPr>
            </a:lvl1pPr>
          </a:lstStyle>
          <a:p>
            <a:r>
              <a:rPr lang="en-GB"/>
              <a:t>Click to edit Master title style</a:t>
            </a:r>
          </a:p>
        </p:txBody>
      </p:sp>
      <p:sp>
        <p:nvSpPr>
          <p:cNvPr id="16" name="Rectangle 2"/>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eaLnBrk="0" fontAlgn="base" hangingPunct="0">
              <a:spcBef>
                <a:spcPct val="0"/>
              </a:spcBef>
              <a:spcAft>
                <a:spcPct val="0"/>
              </a:spcAft>
              <a:defRPr/>
            </a:pPr>
            <a:endParaRPr lang="en-US" altLang="en-US">
              <a:solidFill>
                <a:srgbClr val="000000"/>
              </a:solidFill>
            </a:endParaRPr>
          </a:p>
        </p:txBody>
      </p:sp>
      <p:sp>
        <p:nvSpPr>
          <p:cNvPr id="17" name="Rectangle 3"/>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a:latin typeface="Arial" charset="0"/>
              </a:defRPr>
            </a:lvl1pPr>
          </a:lstStyle>
          <a:p>
            <a:pPr eaLnBrk="0" fontAlgn="base" hangingPunct="0">
              <a:spcBef>
                <a:spcPct val="0"/>
              </a:spcBef>
              <a:spcAft>
                <a:spcPct val="0"/>
              </a:spcAft>
              <a:defRPr/>
            </a:pPr>
            <a:endParaRPr lang="en-US" altLang="en-US">
              <a:solidFill>
                <a:srgbClr val="000000"/>
              </a:solidFill>
            </a:endParaRPr>
          </a:p>
        </p:txBody>
      </p:sp>
      <p:sp>
        <p:nvSpPr>
          <p:cNvPr id="18" name="Rectangle 4"/>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eaLnBrk="0" fontAlgn="base" hangingPunct="0">
              <a:spcBef>
                <a:spcPct val="0"/>
              </a:spcBef>
              <a:spcAft>
                <a:spcPct val="0"/>
              </a:spcAft>
              <a:defRPr/>
            </a:pPr>
            <a:fld id="{F2E4874A-EC13-4C2D-BB8B-35BF47468235}" type="slidenum">
              <a:rPr lang="en-GB" altLang="en-US">
                <a:solidFill>
                  <a:srgbClr val="000000"/>
                </a:solidFill>
              </a:rPr>
              <a:pPr eaLnBrk="0" fontAlgn="base" hangingPunct="0">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424710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1959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76400"/>
            <a:ext cx="194310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6764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190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grpSp>
        <p:nvGrpSpPr>
          <p:cNvPr id="5" name="Group 6"/>
          <p:cNvGrpSpPr>
            <a:grpSpLocks/>
          </p:cNvGrpSpPr>
          <p:nvPr/>
        </p:nvGrpSpPr>
        <p:grpSpPr bwMode="auto">
          <a:xfrm>
            <a:off x="76200" y="76200"/>
            <a:ext cx="8991600" cy="1258888"/>
            <a:chOff x="48" y="48"/>
            <a:chExt cx="5664" cy="793"/>
          </a:xfrm>
        </p:grpSpPr>
        <p:sp>
          <p:nvSpPr>
            <p:cNvPr id="6" name="Rectangle 7"/>
            <p:cNvSpPr>
              <a:spLocks noChangeArrowheads="1"/>
            </p:cNvSpPr>
            <p:nvPr/>
          </p:nvSpPr>
          <p:spPr bwMode="ltGray">
            <a:xfrm>
              <a:off x="48" y="48"/>
              <a:ext cx="5664" cy="7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defRPr/>
              </a:pPr>
              <a:endParaRPr lang="en-US" altLang="en-US" smtClean="0">
                <a:solidFill>
                  <a:srgbClr val="D53D21"/>
                </a:solidFill>
                <a:latin typeface="Times" pitchFamily="18" charset="0"/>
              </a:endParaRPr>
            </a:p>
          </p:txBody>
        </p:sp>
        <p:pic>
          <p:nvPicPr>
            <p:cNvPr id="7" name="Picture 8"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 name="Rectangle 9"/>
          <p:cNvSpPr>
            <a:spLocks noChangeArrowheads="1"/>
          </p:cNvSpPr>
          <p:nvPr/>
        </p:nvSpPr>
        <p:spPr bwMode="auto">
          <a:xfrm>
            <a:off x="0" y="1371600"/>
            <a:ext cx="9144000" cy="54864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9" name="Line 12"/>
          <p:cNvSpPr>
            <a:spLocks noChangeShapeType="1"/>
          </p:cNvSpPr>
          <p:nvPr/>
        </p:nvSpPr>
        <p:spPr bwMode="auto">
          <a:xfrm>
            <a:off x="152400" y="1371600"/>
            <a:ext cx="8839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000000"/>
              </a:solidFill>
            </a:endParaRPr>
          </a:p>
        </p:txBody>
      </p:sp>
      <p:graphicFrame>
        <p:nvGraphicFramePr>
          <p:cNvPr id="10" name="Group 13"/>
          <p:cNvGraphicFramePr>
            <a:graphicFrameLocks noGrp="1"/>
          </p:cNvGraphicFramePr>
          <p:nvPr/>
        </p:nvGraphicFramePr>
        <p:xfrm>
          <a:off x="381000" y="762000"/>
          <a:ext cx="4876800" cy="609600"/>
        </p:xfrm>
        <a:graphic>
          <a:graphicData uri="http://schemas.openxmlformats.org/drawingml/2006/table">
            <a:tbl>
              <a:tblPr/>
              <a:tblGrid>
                <a:gridCol w="4876800"/>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bg1"/>
                          </a:solidFill>
                          <a:effectLst/>
                          <a:latin typeface="Arial" charset="0"/>
                          <a:ea typeface="ＭＳ Ｐゴシック" pitchFamily="1" charset="-128"/>
                        </a:rPr>
                        <a:t>Careers Centre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1" name="Rectangle 19"/>
          <p:cNvSpPr>
            <a:spLocks noChangeArrowheads="1"/>
          </p:cNvSpPr>
          <p:nvPr/>
        </p:nvSpPr>
        <p:spPr bwMode="auto">
          <a:xfrm>
            <a:off x="0" y="4038600"/>
            <a:ext cx="9144000" cy="10668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2" name="Rectangle 20"/>
          <p:cNvSpPr>
            <a:spLocks noChangeArrowheads="1"/>
          </p:cNvSpPr>
          <p:nvPr/>
        </p:nvSpPr>
        <p:spPr bwMode="auto">
          <a:xfrm>
            <a:off x="0" y="5181600"/>
            <a:ext cx="9144000" cy="762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3" name="Rectangle 21"/>
          <p:cNvSpPr>
            <a:spLocks noChangeArrowheads="1"/>
          </p:cNvSpPr>
          <p:nvPr/>
        </p:nvSpPr>
        <p:spPr bwMode="auto">
          <a:xfrm>
            <a:off x="0" y="5334000"/>
            <a:ext cx="9144000" cy="304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4" name="Rectangle 22"/>
          <p:cNvSpPr>
            <a:spLocks noChangeArrowheads="1"/>
          </p:cNvSpPr>
          <p:nvPr/>
        </p:nvSpPr>
        <p:spPr bwMode="auto">
          <a:xfrm>
            <a:off x="0" y="5638800"/>
            <a:ext cx="9144000" cy="1524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pic>
        <p:nvPicPr>
          <p:cNvPr id="15" name="Picture 23" descr="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10"/>
          <p:cNvSpPr>
            <a:spLocks noGrp="1" noChangeArrowheads="1"/>
          </p:cNvSpPr>
          <p:nvPr>
            <p:ph type="subTitle" idx="1"/>
          </p:nvPr>
        </p:nvSpPr>
        <p:spPr>
          <a:xfrm>
            <a:off x="609600" y="3048000"/>
            <a:ext cx="4267200" cy="990600"/>
          </a:xfrm>
        </p:spPr>
        <p:txBody>
          <a:bodyPr/>
          <a:lstStyle>
            <a:lvl1pPr marL="0" indent="0">
              <a:buFont typeface="Wingdings" pitchFamily="2" charset="2"/>
              <a:buNone/>
              <a:defRPr sz="2000">
                <a:solidFill>
                  <a:schemeClr val="bg1"/>
                </a:solidFill>
              </a:defRPr>
            </a:lvl1pPr>
          </a:lstStyle>
          <a:p>
            <a:r>
              <a:rPr lang="en-GB"/>
              <a:t>Click to edit Master subtitle style</a:t>
            </a:r>
          </a:p>
        </p:txBody>
      </p:sp>
      <p:sp>
        <p:nvSpPr>
          <p:cNvPr id="36875" name="Rectangle 11"/>
          <p:cNvSpPr>
            <a:spLocks noGrp="1" noChangeArrowheads="1"/>
          </p:cNvSpPr>
          <p:nvPr>
            <p:ph type="ctrTitle"/>
          </p:nvPr>
        </p:nvSpPr>
        <p:spPr>
          <a:xfrm>
            <a:off x="609600" y="1905000"/>
            <a:ext cx="4953000" cy="1371600"/>
          </a:xfrm>
        </p:spPr>
        <p:txBody>
          <a:bodyPr/>
          <a:lstStyle>
            <a:lvl1pPr>
              <a:defRPr sz="3200">
                <a:solidFill>
                  <a:schemeClr val="bg1"/>
                </a:solidFill>
              </a:defRPr>
            </a:lvl1pPr>
          </a:lstStyle>
          <a:p>
            <a:r>
              <a:rPr lang="en-GB"/>
              <a:t>Click to edit Master title style</a:t>
            </a:r>
          </a:p>
        </p:txBody>
      </p:sp>
      <p:sp>
        <p:nvSpPr>
          <p:cNvPr id="16" name="Rectangle 2"/>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eaLnBrk="0" fontAlgn="base" hangingPunct="0">
              <a:spcBef>
                <a:spcPct val="0"/>
              </a:spcBef>
              <a:spcAft>
                <a:spcPct val="0"/>
              </a:spcAft>
              <a:defRPr/>
            </a:pPr>
            <a:endParaRPr lang="en-US" altLang="en-US">
              <a:solidFill>
                <a:srgbClr val="000000"/>
              </a:solidFill>
            </a:endParaRPr>
          </a:p>
        </p:txBody>
      </p:sp>
      <p:sp>
        <p:nvSpPr>
          <p:cNvPr id="17" name="Rectangle 3"/>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a:latin typeface="Arial" charset="0"/>
              </a:defRPr>
            </a:lvl1pPr>
          </a:lstStyle>
          <a:p>
            <a:pPr eaLnBrk="0" fontAlgn="base" hangingPunct="0">
              <a:spcBef>
                <a:spcPct val="0"/>
              </a:spcBef>
              <a:spcAft>
                <a:spcPct val="0"/>
              </a:spcAft>
              <a:defRPr/>
            </a:pPr>
            <a:endParaRPr lang="en-US" altLang="en-US">
              <a:solidFill>
                <a:srgbClr val="000000"/>
              </a:solidFill>
            </a:endParaRPr>
          </a:p>
        </p:txBody>
      </p:sp>
      <p:sp>
        <p:nvSpPr>
          <p:cNvPr id="18" name="Rectangle 4"/>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eaLnBrk="0" fontAlgn="base" hangingPunct="0">
              <a:spcBef>
                <a:spcPct val="0"/>
              </a:spcBef>
              <a:spcAft>
                <a:spcPct val="0"/>
              </a:spcAft>
            </a:pPr>
            <a:fld id="{BCECFB56-4910-4194-9773-3CB37BD8FDB4}" type="slidenum">
              <a:rPr lang="en-GB" altLang="en-US" smtClean="0">
                <a:solidFill>
                  <a:srgbClr val="000000"/>
                </a:solidFill>
              </a:rPr>
              <a:pPr eaLnBrk="0" fontAlgn="base" hangingPunct="0">
                <a:spcBef>
                  <a:spcPct val="0"/>
                </a:spcBef>
                <a:spcAft>
                  <a:spcPct val="0"/>
                </a:spcAft>
              </a:pPr>
              <a:t>‹#›</a:t>
            </a:fld>
            <a:endParaRPr lang="en-GB" altLang="en-US" smtClean="0">
              <a:solidFill>
                <a:srgbClr val="000000"/>
              </a:solidFill>
            </a:endParaRPr>
          </a:p>
        </p:txBody>
      </p:sp>
    </p:spTree>
    <p:extLst>
      <p:ext uri="{BB962C8B-B14F-4D97-AF65-F5344CB8AC3E}">
        <p14:creationId xmlns:p14="http://schemas.microsoft.com/office/powerpoint/2010/main" val="3351082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7504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96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286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86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488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505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58357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600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081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0445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4314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9564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76400"/>
            <a:ext cx="194310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6764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1324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D5EF5637-808C-4B8C-BCEE-B830F6473E1C}" type="datetimeFigureOut">
              <a:rPr lang="en-US" altLang="en-US"/>
              <a:pPr>
                <a:defRPr/>
              </a:pPr>
              <a:t>5/22/2017</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60AF6BA7-A810-455E-AE61-D3775E6AB64B}" type="slidenum">
              <a:rPr lang="en-US" altLang="en-US"/>
              <a:pPr>
                <a:defRPr/>
              </a:pPr>
              <a:t>‹#›</a:t>
            </a:fld>
            <a:endParaRPr lang="en-US" altLang="en-US"/>
          </a:p>
        </p:txBody>
      </p:sp>
    </p:spTree>
    <p:extLst>
      <p:ext uri="{BB962C8B-B14F-4D97-AF65-F5344CB8AC3E}">
        <p14:creationId xmlns:p14="http://schemas.microsoft.com/office/powerpoint/2010/main" val="2402545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54ADEED1-DFE1-4FAF-B499-F265CCA6F0C2}" type="datetimeFigureOut">
              <a:rPr lang="en-US" altLang="en-US"/>
              <a:pPr>
                <a:defRPr/>
              </a:pPr>
              <a:t>5/22/2017</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8C4F7C4D-D532-4B57-994E-53E45D1D22A3}" type="slidenum">
              <a:rPr lang="en-US" altLang="en-US"/>
              <a:pPr>
                <a:defRPr/>
              </a:pPr>
              <a:t>‹#›</a:t>
            </a:fld>
            <a:endParaRPr lang="en-US" altLang="en-US"/>
          </a:p>
        </p:txBody>
      </p:sp>
    </p:spTree>
    <p:extLst>
      <p:ext uri="{BB962C8B-B14F-4D97-AF65-F5344CB8AC3E}">
        <p14:creationId xmlns:p14="http://schemas.microsoft.com/office/powerpoint/2010/main" val="166339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5F94DCD4-FFE9-4980-9211-94E7B38F6950}" type="datetimeFigureOut">
              <a:rPr lang="en-US" altLang="en-US"/>
              <a:pPr>
                <a:defRPr/>
              </a:pPr>
              <a:t>5/22/2017</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11A5916-8AF8-4A8A-9FC0-5B960580F8CE}" type="slidenum">
              <a:rPr lang="en-US" altLang="en-US"/>
              <a:pPr>
                <a:defRPr/>
              </a:pPr>
              <a:t>‹#›</a:t>
            </a:fld>
            <a:endParaRPr lang="en-US" altLang="en-US"/>
          </a:p>
        </p:txBody>
      </p:sp>
    </p:spTree>
    <p:extLst>
      <p:ext uri="{BB962C8B-B14F-4D97-AF65-F5344CB8AC3E}">
        <p14:creationId xmlns:p14="http://schemas.microsoft.com/office/powerpoint/2010/main" val="886026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fld id="{F035F795-50BC-459B-A6F2-C5CBEF4BA603}" type="datetimeFigureOut">
              <a:rPr lang="en-US" altLang="en-US"/>
              <a:pPr>
                <a:defRPr/>
              </a:pPr>
              <a:t>5/22/2017</a:t>
            </a:fld>
            <a:endParaRPr lang="en-US" altLang="en-US"/>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DE13D5D6-0112-43A3-9135-5DA2CEF47841}" type="slidenum">
              <a:rPr lang="en-US" altLang="en-US"/>
              <a:pPr>
                <a:defRPr/>
              </a:pPr>
              <a:t>‹#›</a:t>
            </a:fld>
            <a:endParaRPr lang="en-US" altLang="en-US"/>
          </a:p>
        </p:txBody>
      </p:sp>
    </p:spTree>
    <p:extLst>
      <p:ext uri="{BB962C8B-B14F-4D97-AF65-F5344CB8AC3E}">
        <p14:creationId xmlns:p14="http://schemas.microsoft.com/office/powerpoint/2010/main" val="1438117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fld id="{232A5487-168F-4B94-A4C7-34ABBECAC204}" type="datetimeFigureOut">
              <a:rPr lang="en-US" altLang="en-US"/>
              <a:pPr>
                <a:defRPr/>
              </a:pPr>
              <a:t>5/22/2017</a:t>
            </a:fld>
            <a:endParaRPr lang="en-US" altLang="en-US"/>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31AA91F-CB7E-4F79-80BA-F203612A1209}" type="slidenum">
              <a:rPr lang="en-US" altLang="en-US"/>
              <a:pPr>
                <a:defRPr/>
              </a:pPr>
              <a:t>‹#›</a:t>
            </a:fld>
            <a:endParaRPr lang="en-US" altLang="en-US"/>
          </a:p>
        </p:txBody>
      </p:sp>
    </p:spTree>
    <p:extLst>
      <p:ext uri="{BB962C8B-B14F-4D97-AF65-F5344CB8AC3E}">
        <p14:creationId xmlns:p14="http://schemas.microsoft.com/office/powerpoint/2010/main" val="1012341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fld id="{E4AD3B41-4561-463B-9F13-6D5AE2763F56}" type="datetimeFigureOut">
              <a:rPr lang="en-US" altLang="en-US"/>
              <a:pPr>
                <a:defRPr/>
              </a:pPr>
              <a:t>5/22/2017</a:t>
            </a:fld>
            <a:endParaRPr lang="en-US" altLang="en-US"/>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2FD555F-08AA-4204-84A7-B8007F83277B}" type="slidenum">
              <a:rPr lang="en-US" altLang="en-US"/>
              <a:pPr>
                <a:defRPr/>
              </a:pPr>
              <a:t>‹#›</a:t>
            </a:fld>
            <a:endParaRPr lang="en-US" altLang="en-US"/>
          </a:p>
        </p:txBody>
      </p:sp>
    </p:spTree>
    <p:extLst>
      <p:ext uri="{BB962C8B-B14F-4D97-AF65-F5344CB8AC3E}">
        <p14:creationId xmlns:p14="http://schemas.microsoft.com/office/powerpoint/2010/main" val="643350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fld id="{859053ED-03ED-44B1-858E-D6AA61759B20}" type="datetimeFigureOut">
              <a:rPr lang="en-US" altLang="en-US"/>
              <a:pPr>
                <a:defRPr/>
              </a:pPr>
              <a:t>5/22/2017</a:t>
            </a:fld>
            <a:endParaRPr lang="en-US" altLang="en-US"/>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D336CA5B-6471-4E13-B511-E2325347CE4E}" type="slidenum">
              <a:rPr lang="en-US" altLang="en-US"/>
              <a:pPr>
                <a:defRPr/>
              </a:pPr>
              <a:t>‹#›</a:t>
            </a:fld>
            <a:endParaRPr lang="en-US" altLang="en-US"/>
          </a:p>
        </p:txBody>
      </p:sp>
    </p:spTree>
    <p:extLst>
      <p:ext uri="{BB962C8B-B14F-4D97-AF65-F5344CB8AC3E}">
        <p14:creationId xmlns:p14="http://schemas.microsoft.com/office/powerpoint/2010/main" val="360522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90627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fld id="{914C3E66-5887-48CF-BC9B-1C37B80D0A6A}" type="datetimeFigureOut">
              <a:rPr lang="en-US" altLang="en-US"/>
              <a:pPr>
                <a:defRPr/>
              </a:pPr>
              <a:t>5/22/2017</a:t>
            </a:fld>
            <a:endParaRPr lang="en-US" altLang="en-US"/>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19A9191D-B30D-4678-B096-088C20913880}" type="slidenum">
              <a:rPr lang="en-US" altLang="en-US"/>
              <a:pPr>
                <a:defRPr/>
              </a:pPr>
              <a:t>‹#›</a:t>
            </a:fld>
            <a:endParaRPr lang="en-US" altLang="en-US"/>
          </a:p>
        </p:txBody>
      </p:sp>
    </p:spTree>
    <p:extLst>
      <p:ext uri="{BB962C8B-B14F-4D97-AF65-F5344CB8AC3E}">
        <p14:creationId xmlns:p14="http://schemas.microsoft.com/office/powerpoint/2010/main" val="2417252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fld id="{BF79433E-7032-414D-B9B0-EABC0D7FFE9C}" type="datetimeFigureOut">
              <a:rPr lang="en-US" altLang="en-US"/>
              <a:pPr>
                <a:defRPr/>
              </a:pPr>
              <a:t>5/22/2017</a:t>
            </a:fld>
            <a:endParaRPr lang="en-US" altLang="en-US"/>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0AA2A8BB-A30C-4F47-85C0-663FDC4D4F64}" type="slidenum">
              <a:rPr lang="en-US" altLang="en-US"/>
              <a:pPr>
                <a:defRPr/>
              </a:pPr>
              <a:t>‹#›</a:t>
            </a:fld>
            <a:endParaRPr lang="en-US" altLang="en-US"/>
          </a:p>
        </p:txBody>
      </p:sp>
    </p:spTree>
    <p:extLst>
      <p:ext uri="{BB962C8B-B14F-4D97-AF65-F5344CB8AC3E}">
        <p14:creationId xmlns:p14="http://schemas.microsoft.com/office/powerpoint/2010/main" val="1357674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CA259909-1934-41C7-9D98-8E7BD757A10E}" type="datetimeFigureOut">
              <a:rPr lang="en-US" altLang="en-US"/>
              <a:pPr>
                <a:defRPr/>
              </a:pPr>
              <a:t>5/22/2017</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963D59A3-8C9D-4659-858C-BF640F7FC2BA}" type="slidenum">
              <a:rPr lang="en-US" altLang="en-US"/>
              <a:pPr>
                <a:defRPr/>
              </a:pPr>
              <a:t>‹#›</a:t>
            </a:fld>
            <a:endParaRPr lang="en-US" altLang="en-US"/>
          </a:p>
        </p:txBody>
      </p:sp>
    </p:spTree>
    <p:extLst>
      <p:ext uri="{BB962C8B-B14F-4D97-AF65-F5344CB8AC3E}">
        <p14:creationId xmlns:p14="http://schemas.microsoft.com/office/powerpoint/2010/main" val="3422625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C8D334EA-9F3C-4A1A-A293-4C1EC09C821F}" type="datetimeFigureOut">
              <a:rPr lang="en-US" altLang="en-US"/>
              <a:pPr>
                <a:defRPr/>
              </a:pPr>
              <a:t>5/22/2017</a:t>
            </a:fld>
            <a:endParaRPr lang="en-US" altLang="en-US"/>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4A1A6B9-4AD9-4722-A30D-7EB07E205C90}" type="slidenum">
              <a:rPr lang="en-US" altLang="en-US"/>
              <a:pPr>
                <a:defRPr/>
              </a:pPr>
              <a:t>‹#›</a:t>
            </a:fld>
            <a:endParaRPr lang="en-US" altLang="en-US"/>
          </a:p>
        </p:txBody>
      </p:sp>
    </p:spTree>
    <p:extLst>
      <p:ext uri="{BB962C8B-B14F-4D97-AF65-F5344CB8AC3E}">
        <p14:creationId xmlns:p14="http://schemas.microsoft.com/office/powerpoint/2010/main" val="4073181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71600"/>
          </a:xfrm>
          <a:prstGeom prst="rect">
            <a:avLst/>
          </a:prstGeom>
          <a:solidFill>
            <a:schemeClr val="tx1"/>
          </a:solidFill>
          <a:ln w="9525">
            <a:no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grpSp>
        <p:nvGrpSpPr>
          <p:cNvPr id="5" name="Group 6"/>
          <p:cNvGrpSpPr>
            <a:grpSpLocks/>
          </p:cNvGrpSpPr>
          <p:nvPr/>
        </p:nvGrpSpPr>
        <p:grpSpPr bwMode="auto">
          <a:xfrm>
            <a:off x="76200" y="76200"/>
            <a:ext cx="8991600" cy="1258888"/>
            <a:chOff x="48" y="48"/>
            <a:chExt cx="5664" cy="793"/>
          </a:xfrm>
        </p:grpSpPr>
        <p:sp>
          <p:nvSpPr>
            <p:cNvPr id="6" name="Rectangle 7"/>
            <p:cNvSpPr>
              <a:spLocks noChangeArrowheads="1"/>
            </p:cNvSpPr>
            <p:nvPr/>
          </p:nvSpPr>
          <p:spPr bwMode="ltGray">
            <a:xfrm>
              <a:off x="48" y="48"/>
              <a:ext cx="5664" cy="793"/>
            </a:xfrm>
            <a:prstGeom prst="rect">
              <a:avLst/>
            </a:prstGeom>
            <a:solidFill>
              <a:schemeClr val="tx1"/>
            </a:solidFill>
            <a:ln w="9525">
              <a:noFill/>
              <a:miter lim="800000"/>
              <a:headEnd/>
              <a:tailEnd/>
            </a:ln>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defRPr/>
              </a:pPr>
              <a:endParaRPr lang="en-US" altLang="en-US" smtClean="0">
                <a:solidFill>
                  <a:srgbClr val="D53D21"/>
                </a:solidFill>
                <a:latin typeface="Times" pitchFamily="18" charset="0"/>
              </a:endParaRPr>
            </a:p>
          </p:txBody>
        </p:sp>
        <p:pic>
          <p:nvPicPr>
            <p:cNvPr id="7" name="Picture 8"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 name="Rectangle 9"/>
          <p:cNvSpPr>
            <a:spLocks noChangeArrowheads="1"/>
          </p:cNvSpPr>
          <p:nvPr/>
        </p:nvSpPr>
        <p:spPr bwMode="auto">
          <a:xfrm>
            <a:off x="0" y="1371600"/>
            <a:ext cx="9144000" cy="54864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9" name="Line 12"/>
          <p:cNvSpPr>
            <a:spLocks noChangeShapeType="1"/>
          </p:cNvSpPr>
          <p:nvPr/>
        </p:nvSpPr>
        <p:spPr bwMode="auto">
          <a:xfrm>
            <a:off x="152400" y="1371600"/>
            <a:ext cx="8839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000000"/>
              </a:solidFill>
            </a:endParaRPr>
          </a:p>
        </p:txBody>
      </p:sp>
      <p:graphicFrame>
        <p:nvGraphicFramePr>
          <p:cNvPr id="10" name="Group 13"/>
          <p:cNvGraphicFramePr>
            <a:graphicFrameLocks noGrp="1"/>
          </p:cNvGraphicFramePr>
          <p:nvPr/>
        </p:nvGraphicFramePr>
        <p:xfrm>
          <a:off x="381000" y="762000"/>
          <a:ext cx="4876800" cy="609600"/>
        </p:xfrm>
        <a:graphic>
          <a:graphicData uri="http://schemas.openxmlformats.org/drawingml/2006/table">
            <a:tbl>
              <a:tblPr/>
              <a:tblGrid>
                <a:gridCol w="4876800"/>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bg1"/>
                          </a:solidFill>
                          <a:effectLst/>
                          <a:latin typeface="Arial" charset="0"/>
                          <a:ea typeface="ＭＳ Ｐゴシック" pitchFamily="1" charset="-128"/>
                        </a:rPr>
                        <a:t>Careers Centre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1" name="Rectangle 19"/>
          <p:cNvSpPr>
            <a:spLocks noChangeArrowheads="1"/>
          </p:cNvSpPr>
          <p:nvPr/>
        </p:nvSpPr>
        <p:spPr bwMode="auto">
          <a:xfrm>
            <a:off x="0" y="4038600"/>
            <a:ext cx="9144000" cy="10668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2" name="Rectangle 20"/>
          <p:cNvSpPr>
            <a:spLocks noChangeArrowheads="1"/>
          </p:cNvSpPr>
          <p:nvPr/>
        </p:nvSpPr>
        <p:spPr bwMode="auto">
          <a:xfrm>
            <a:off x="0" y="5181600"/>
            <a:ext cx="9144000" cy="762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3" name="Rectangle 21"/>
          <p:cNvSpPr>
            <a:spLocks noChangeArrowheads="1"/>
          </p:cNvSpPr>
          <p:nvPr/>
        </p:nvSpPr>
        <p:spPr bwMode="auto">
          <a:xfrm>
            <a:off x="0" y="5334000"/>
            <a:ext cx="9144000" cy="304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4" name="Rectangle 22"/>
          <p:cNvSpPr>
            <a:spLocks noChangeArrowheads="1"/>
          </p:cNvSpPr>
          <p:nvPr/>
        </p:nvSpPr>
        <p:spPr bwMode="auto">
          <a:xfrm>
            <a:off x="0" y="5638800"/>
            <a:ext cx="9144000" cy="15240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pic>
        <p:nvPicPr>
          <p:cNvPr id="15" name="Picture 23" descr="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10"/>
          <p:cNvSpPr>
            <a:spLocks noGrp="1" noChangeArrowheads="1"/>
          </p:cNvSpPr>
          <p:nvPr>
            <p:ph type="subTitle" idx="1"/>
          </p:nvPr>
        </p:nvSpPr>
        <p:spPr>
          <a:xfrm>
            <a:off x="609600" y="3048000"/>
            <a:ext cx="4267200" cy="990600"/>
          </a:xfrm>
        </p:spPr>
        <p:txBody>
          <a:bodyPr/>
          <a:lstStyle>
            <a:lvl1pPr marL="0" indent="0">
              <a:buFont typeface="Wingdings" pitchFamily="2" charset="2"/>
              <a:buNone/>
              <a:defRPr sz="2000">
                <a:solidFill>
                  <a:schemeClr val="bg1"/>
                </a:solidFill>
              </a:defRPr>
            </a:lvl1pPr>
          </a:lstStyle>
          <a:p>
            <a:r>
              <a:rPr lang="en-GB"/>
              <a:t>Click to edit Master subtitle style</a:t>
            </a:r>
          </a:p>
        </p:txBody>
      </p:sp>
      <p:sp>
        <p:nvSpPr>
          <p:cNvPr id="36875" name="Rectangle 11"/>
          <p:cNvSpPr>
            <a:spLocks noGrp="1" noChangeArrowheads="1"/>
          </p:cNvSpPr>
          <p:nvPr>
            <p:ph type="ctrTitle"/>
          </p:nvPr>
        </p:nvSpPr>
        <p:spPr>
          <a:xfrm>
            <a:off x="609600" y="1905000"/>
            <a:ext cx="4953000" cy="1371600"/>
          </a:xfrm>
        </p:spPr>
        <p:txBody>
          <a:bodyPr/>
          <a:lstStyle>
            <a:lvl1pPr>
              <a:defRPr sz="3200">
                <a:solidFill>
                  <a:schemeClr val="bg1"/>
                </a:solidFill>
              </a:defRPr>
            </a:lvl1pPr>
          </a:lstStyle>
          <a:p>
            <a:r>
              <a:rPr lang="en-GB"/>
              <a:t>Click to edit Master title style</a:t>
            </a:r>
          </a:p>
        </p:txBody>
      </p:sp>
      <p:sp>
        <p:nvSpPr>
          <p:cNvPr id="16" name="Rectangle 2"/>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rgbClr val="000000"/>
                </a:solidFill>
                <a:latin typeface="Arial" charset="0"/>
              </a:defRPr>
            </a:lvl1pPr>
          </a:lstStyle>
          <a:p>
            <a:pPr eaLnBrk="0" fontAlgn="base" hangingPunct="0">
              <a:spcBef>
                <a:spcPct val="0"/>
              </a:spcBef>
              <a:spcAft>
                <a:spcPct val="0"/>
              </a:spcAft>
              <a:defRPr/>
            </a:pPr>
            <a:endParaRPr lang="en-US" altLang="en-US"/>
          </a:p>
        </p:txBody>
      </p:sp>
      <p:sp>
        <p:nvSpPr>
          <p:cNvPr id="17" name="Rectangle 3"/>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a:solidFill>
                  <a:srgbClr val="000000"/>
                </a:solidFill>
                <a:latin typeface="Arial" charset="0"/>
              </a:defRPr>
            </a:lvl1pPr>
          </a:lstStyle>
          <a:p>
            <a:pPr eaLnBrk="0" fontAlgn="base" hangingPunct="0">
              <a:spcBef>
                <a:spcPct val="0"/>
              </a:spcBef>
              <a:spcAft>
                <a:spcPct val="0"/>
              </a:spcAft>
              <a:defRPr/>
            </a:pPr>
            <a:endParaRPr lang="en-US" altLang="en-US"/>
          </a:p>
        </p:txBody>
      </p:sp>
      <p:sp>
        <p:nvSpPr>
          <p:cNvPr id="18" name="Rectangle 4"/>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smtClean="0">
                <a:solidFill>
                  <a:srgbClr val="000000"/>
                </a:solidFill>
              </a:defRPr>
            </a:lvl1pPr>
          </a:lstStyle>
          <a:p>
            <a:pPr eaLnBrk="0" fontAlgn="base" hangingPunct="0">
              <a:spcBef>
                <a:spcPct val="0"/>
              </a:spcBef>
              <a:spcAft>
                <a:spcPct val="0"/>
              </a:spcAft>
              <a:defRPr/>
            </a:pPr>
            <a:fld id="{DAD78D0A-E49C-4D47-9290-0A54AF1BFB31}" type="slidenum">
              <a:rPr lang="en-GB" altLang="en-US"/>
              <a:pPr eaLnBrk="0" fontAlgn="base" hangingPunct="0">
                <a:spcBef>
                  <a:spcPct val="0"/>
                </a:spcBef>
                <a:spcAft>
                  <a:spcPct val="0"/>
                </a:spcAft>
                <a:defRPr/>
              </a:pPr>
              <a:t>‹#›</a:t>
            </a:fld>
            <a:endParaRPr lang="en-GB" altLang="en-US"/>
          </a:p>
        </p:txBody>
      </p:sp>
    </p:spTree>
    <p:extLst>
      <p:ext uri="{BB962C8B-B14F-4D97-AF65-F5344CB8AC3E}">
        <p14:creationId xmlns:p14="http://schemas.microsoft.com/office/powerpoint/2010/main" val="1478983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0623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4393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286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86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7731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1922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392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286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86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7786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47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8809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9993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5225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76400"/>
            <a:ext cx="194310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6764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4993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533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2860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860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1492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533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286000"/>
            <a:ext cx="7772400"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5800" y="4114800"/>
            <a:ext cx="7772400"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1844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B3E444-2F22-4CDF-8B91-208F03359CAC}" type="datetime1">
              <a:rPr lang="en-GB" smtClean="0">
                <a:solidFill>
                  <a:prstClr val="black">
                    <a:tint val="75000"/>
                  </a:prstClr>
                </a:solidFill>
              </a:rPr>
              <a:pPr/>
              <a:t>22/05/2017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210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43CA62-D21D-4354-8819-03CE63EB9070}" type="datetime1">
              <a:rPr lang="en-GB" smtClean="0">
                <a:solidFill>
                  <a:prstClr val="black">
                    <a:tint val="75000"/>
                  </a:prstClr>
                </a:solidFill>
              </a:rPr>
              <a:pPr/>
              <a:t>22/05/2017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4602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72809-4E33-4160-B044-82BC64D2F970}" type="datetime1">
              <a:rPr lang="en-GB" smtClean="0">
                <a:solidFill>
                  <a:prstClr val="black">
                    <a:tint val="75000"/>
                  </a:prstClr>
                </a:solidFill>
              </a:rPr>
              <a:pPr/>
              <a:t>22/05/2017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583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9305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FDFBA2-83CB-41C8-B2D0-C4A5B3CEA399}" type="datetime1">
              <a:rPr lang="en-GB" smtClean="0">
                <a:solidFill>
                  <a:prstClr val="black">
                    <a:tint val="75000"/>
                  </a:prstClr>
                </a:solidFill>
              </a:rPr>
              <a:pPr/>
              <a:t>22/05/2017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8856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A8D5DA-11AC-4249-A4AC-85547E5F751E}" type="datetime1">
              <a:rPr lang="en-GB" smtClean="0">
                <a:solidFill>
                  <a:prstClr val="black">
                    <a:tint val="75000"/>
                  </a:prstClr>
                </a:solidFill>
              </a:rPr>
              <a:pPr/>
              <a:t>22/05/2017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8883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6F48A0-230C-4D9D-B71A-27B0D0D9EF2B}" type="datetime1">
              <a:rPr lang="en-GB" smtClean="0">
                <a:solidFill>
                  <a:prstClr val="black">
                    <a:tint val="75000"/>
                  </a:prstClr>
                </a:solidFill>
              </a:rPr>
              <a:pPr/>
              <a:t>22/05/2017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861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FB00B-7B50-4211-85FB-10A22FDDA675}" type="datetime1">
              <a:rPr lang="en-GB" smtClean="0">
                <a:solidFill>
                  <a:prstClr val="black">
                    <a:tint val="75000"/>
                  </a:prstClr>
                </a:solidFill>
              </a:rPr>
              <a:pPr/>
              <a:t>22/05/2017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7618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D11C62-604C-4DA0-99DE-577CBA4DA9CE}" type="datetime1">
              <a:rPr lang="en-GB" smtClean="0">
                <a:solidFill>
                  <a:prstClr val="black">
                    <a:tint val="75000"/>
                  </a:prstClr>
                </a:solidFill>
              </a:rPr>
              <a:pPr/>
              <a:t>22/05/2017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9397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43848-0D14-4D21-9E1D-B9AED69D0E44}" type="datetime1">
              <a:rPr lang="en-GB" smtClean="0">
                <a:solidFill>
                  <a:prstClr val="black">
                    <a:tint val="75000"/>
                  </a:prstClr>
                </a:solidFill>
              </a:rPr>
              <a:pPr/>
              <a:t>22/05/2017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5189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96492D-87C2-4EC9-8709-47673A98FBCC}" type="datetime1">
              <a:rPr lang="en-GB" smtClean="0">
                <a:solidFill>
                  <a:prstClr val="black">
                    <a:tint val="75000"/>
                  </a:prstClr>
                </a:solidFill>
              </a:rPr>
              <a:pPr/>
              <a:t>22/05/2017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95734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449D4-CC7A-42E5-98B9-91795F78476F}" type="datetime1">
              <a:rPr lang="en-GB" smtClean="0">
                <a:solidFill>
                  <a:prstClr val="black">
                    <a:tint val="75000"/>
                  </a:prstClr>
                </a:solidFill>
              </a:rPr>
              <a:pPr/>
              <a:t>22/05/2017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809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0999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65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902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692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22860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7" name="Rectangle 3"/>
          <p:cNvSpPr>
            <a:spLocks noChangeArrowheads="1"/>
          </p:cNvSpPr>
          <p:nvPr/>
        </p:nvSpPr>
        <p:spPr bwMode="auto">
          <a:xfrm>
            <a:off x="0" y="0"/>
            <a:ext cx="9144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028" name="Rectangle 4"/>
          <p:cNvSpPr>
            <a:spLocks noGrp="1" noChangeArrowheads="1"/>
          </p:cNvSpPr>
          <p:nvPr>
            <p:ph type="title"/>
          </p:nvPr>
        </p:nvSpPr>
        <p:spPr bwMode="auto">
          <a:xfrm>
            <a:off x="685800" y="1676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graphicFrame>
        <p:nvGraphicFramePr>
          <p:cNvPr id="35845" name="Group 5"/>
          <p:cNvGraphicFramePr>
            <a:graphicFrameLocks noGrp="1"/>
          </p:cNvGraphicFramePr>
          <p:nvPr/>
        </p:nvGraphicFramePr>
        <p:xfrm>
          <a:off x="381000" y="762000"/>
          <a:ext cx="4876800" cy="609600"/>
        </p:xfrm>
        <a:graphic>
          <a:graphicData uri="http://schemas.openxmlformats.org/drawingml/2006/table">
            <a:tbl>
              <a:tblPr/>
              <a:tblGrid>
                <a:gridCol w="48768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200" b="0" i="0" u="none" strike="noStrike" cap="none" normalizeH="0" baseline="0" smtClean="0">
                          <a:ln>
                            <a:noFill/>
                          </a:ln>
                          <a:solidFill>
                            <a:schemeClr val="bg1"/>
                          </a:solidFill>
                          <a:effectLst/>
                          <a:latin typeface="Arial" charset="0"/>
                          <a:ea typeface="ＭＳ Ｐゴシック" pitchFamily="1" charset="-128"/>
                        </a:rPr>
                        <a:t>Careers Centre</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1031" name="Picture 11"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5930900"/>
            <a:ext cx="2413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291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ea typeface="ＭＳ Ｐゴシック" pitchFamily="1" charset="-128"/>
        </a:defRPr>
      </a:lvl2pPr>
      <a:lvl3pPr algn="l" rtl="0" eaLnBrk="0" fontAlgn="base" hangingPunct="0">
        <a:spcBef>
          <a:spcPct val="0"/>
        </a:spcBef>
        <a:spcAft>
          <a:spcPct val="0"/>
        </a:spcAft>
        <a:defRPr sz="2800">
          <a:solidFill>
            <a:schemeClr val="accent2"/>
          </a:solidFill>
          <a:latin typeface="Arial" charset="0"/>
          <a:ea typeface="ＭＳ Ｐゴシック" pitchFamily="1" charset="-128"/>
        </a:defRPr>
      </a:lvl3pPr>
      <a:lvl4pPr algn="l" rtl="0" eaLnBrk="0" fontAlgn="base" hangingPunct="0">
        <a:spcBef>
          <a:spcPct val="0"/>
        </a:spcBef>
        <a:spcAft>
          <a:spcPct val="0"/>
        </a:spcAft>
        <a:defRPr sz="2800">
          <a:solidFill>
            <a:schemeClr val="accent2"/>
          </a:solidFill>
          <a:latin typeface="Arial" charset="0"/>
          <a:ea typeface="ＭＳ Ｐゴシック" pitchFamily="1" charset="-128"/>
        </a:defRPr>
      </a:lvl4pPr>
      <a:lvl5pPr algn="l" rtl="0" eaLnBrk="0" fontAlgn="base" hangingPunct="0">
        <a:spcBef>
          <a:spcPct val="0"/>
        </a:spcBef>
        <a:spcAft>
          <a:spcPct val="0"/>
        </a:spcAft>
        <a:defRPr sz="2800">
          <a:solidFill>
            <a:schemeClr val="accent2"/>
          </a:solidFill>
          <a:latin typeface="Arial" charset="0"/>
          <a:ea typeface="ＭＳ Ｐゴシック" pitchFamily="1" charset="-128"/>
        </a:defRPr>
      </a:lvl5pPr>
      <a:lvl6pPr marL="457200" algn="l" rtl="0" fontAlgn="base">
        <a:spcBef>
          <a:spcPct val="0"/>
        </a:spcBef>
        <a:spcAft>
          <a:spcPct val="0"/>
        </a:spcAft>
        <a:defRPr sz="2800">
          <a:solidFill>
            <a:schemeClr val="accent2"/>
          </a:solidFill>
          <a:latin typeface="Arial" charset="0"/>
          <a:ea typeface="ＭＳ Ｐゴシック" pitchFamily="1" charset="-128"/>
        </a:defRPr>
      </a:lvl6pPr>
      <a:lvl7pPr marL="914400" algn="l" rtl="0" fontAlgn="base">
        <a:spcBef>
          <a:spcPct val="0"/>
        </a:spcBef>
        <a:spcAft>
          <a:spcPct val="0"/>
        </a:spcAft>
        <a:defRPr sz="2800">
          <a:solidFill>
            <a:schemeClr val="accent2"/>
          </a:solidFill>
          <a:latin typeface="Arial" charset="0"/>
          <a:ea typeface="ＭＳ Ｐゴシック" pitchFamily="1" charset="-128"/>
        </a:defRPr>
      </a:lvl7pPr>
      <a:lvl8pPr marL="1371600" algn="l" rtl="0" fontAlgn="base">
        <a:spcBef>
          <a:spcPct val="0"/>
        </a:spcBef>
        <a:spcAft>
          <a:spcPct val="0"/>
        </a:spcAft>
        <a:defRPr sz="2800">
          <a:solidFill>
            <a:schemeClr val="accent2"/>
          </a:solidFill>
          <a:latin typeface="Arial" charset="0"/>
          <a:ea typeface="ＭＳ Ｐゴシック" pitchFamily="1" charset="-128"/>
        </a:defRPr>
      </a:lvl8pPr>
      <a:lvl9pPr marL="1828800" algn="l" rtl="0" fontAlgn="base">
        <a:spcBef>
          <a:spcPct val="0"/>
        </a:spcBef>
        <a:spcAft>
          <a:spcPct val="0"/>
        </a:spcAft>
        <a:defRPr sz="2800">
          <a:solidFill>
            <a:schemeClr val="accent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22860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7" name="Rectangle 3"/>
          <p:cNvSpPr>
            <a:spLocks noChangeArrowheads="1"/>
          </p:cNvSpPr>
          <p:nvPr/>
        </p:nvSpPr>
        <p:spPr bwMode="auto">
          <a:xfrm>
            <a:off x="0" y="0"/>
            <a:ext cx="9144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028" name="Rectangle 4"/>
          <p:cNvSpPr>
            <a:spLocks noGrp="1" noChangeArrowheads="1"/>
          </p:cNvSpPr>
          <p:nvPr>
            <p:ph type="title"/>
          </p:nvPr>
        </p:nvSpPr>
        <p:spPr bwMode="auto">
          <a:xfrm>
            <a:off x="685800" y="1676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graphicFrame>
        <p:nvGraphicFramePr>
          <p:cNvPr id="35845" name="Group 5"/>
          <p:cNvGraphicFramePr>
            <a:graphicFrameLocks noGrp="1"/>
          </p:cNvGraphicFramePr>
          <p:nvPr/>
        </p:nvGraphicFramePr>
        <p:xfrm>
          <a:off x="381000" y="762000"/>
          <a:ext cx="4876800" cy="609600"/>
        </p:xfrm>
        <a:graphic>
          <a:graphicData uri="http://schemas.openxmlformats.org/drawingml/2006/table">
            <a:tbl>
              <a:tblPr/>
              <a:tblGrid>
                <a:gridCol w="48768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200" b="0" i="0" u="none" strike="noStrike" cap="none" normalizeH="0" baseline="0" smtClean="0">
                          <a:ln>
                            <a:noFill/>
                          </a:ln>
                          <a:solidFill>
                            <a:schemeClr val="bg1"/>
                          </a:solidFill>
                          <a:effectLst/>
                          <a:latin typeface="Arial" charset="0"/>
                          <a:ea typeface="ＭＳ Ｐゴシック" pitchFamily="1" charset="-128"/>
                        </a:rPr>
                        <a:t>Careers Centre</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1031" name="Picture 11"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5930900"/>
            <a:ext cx="2413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415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ea typeface="ＭＳ Ｐゴシック" pitchFamily="1" charset="-128"/>
        </a:defRPr>
      </a:lvl2pPr>
      <a:lvl3pPr algn="l" rtl="0" eaLnBrk="0" fontAlgn="base" hangingPunct="0">
        <a:spcBef>
          <a:spcPct val="0"/>
        </a:spcBef>
        <a:spcAft>
          <a:spcPct val="0"/>
        </a:spcAft>
        <a:defRPr sz="2800">
          <a:solidFill>
            <a:schemeClr val="accent2"/>
          </a:solidFill>
          <a:latin typeface="Arial" charset="0"/>
          <a:ea typeface="ＭＳ Ｐゴシック" pitchFamily="1" charset="-128"/>
        </a:defRPr>
      </a:lvl3pPr>
      <a:lvl4pPr algn="l" rtl="0" eaLnBrk="0" fontAlgn="base" hangingPunct="0">
        <a:spcBef>
          <a:spcPct val="0"/>
        </a:spcBef>
        <a:spcAft>
          <a:spcPct val="0"/>
        </a:spcAft>
        <a:defRPr sz="2800">
          <a:solidFill>
            <a:schemeClr val="accent2"/>
          </a:solidFill>
          <a:latin typeface="Arial" charset="0"/>
          <a:ea typeface="ＭＳ Ｐゴシック" pitchFamily="1" charset="-128"/>
        </a:defRPr>
      </a:lvl4pPr>
      <a:lvl5pPr algn="l" rtl="0" eaLnBrk="0" fontAlgn="base" hangingPunct="0">
        <a:spcBef>
          <a:spcPct val="0"/>
        </a:spcBef>
        <a:spcAft>
          <a:spcPct val="0"/>
        </a:spcAft>
        <a:defRPr sz="2800">
          <a:solidFill>
            <a:schemeClr val="accent2"/>
          </a:solidFill>
          <a:latin typeface="Arial" charset="0"/>
          <a:ea typeface="ＭＳ Ｐゴシック" pitchFamily="1" charset="-128"/>
        </a:defRPr>
      </a:lvl5pPr>
      <a:lvl6pPr marL="457200" algn="l" rtl="0" fontAlgn="base">
        <a:spcBef>
          <a:spcPct val="0"/>
        </a:spcBef>
        <a:spcAft>
          <a:spcPct val="0"/>
        </a:spcAft>
        <a:defRPr sz="2800">
          <a:solidFill>
            <a:schemeClr val="accent2"/>
          </a:solidFill>
          <a:latin typeface="Arial" charset="0"/>
          <a:ea typeface="ＭＳ Ｐゴシック" pitchFamily="1" charset="-128"/>
        </a:defRPr>
      </a:lvl6pPr>
      <a:lvl7pPr marL="914400" algn="l" rtl="0" fontAlgn="base">
        <a:spcBef>
          <a:spcPct val="0"/>
        </a:spcBef>
        <a:spcAft>
          <a:spcPct val="0"/>
        </a:spcAft>
        <a:defRPr sz="2800">
          <a:solidFill>
            <a:schemeClr val="accent2"/>
          </a:solidFill>
          <a:latin typeface="Arial" charset="0"/>
          <a:ea typeface="ＭＳ Ｐゴシック" pitchFamily="1" charset="-128"/>
        </a:defRPr>
      </a:lvl7pPr>
      <a:lvl8pPr marL="1371600" algn="l" rtl="0" fontAlgn="base">
        <a:spcBef>
          <a:spcPct val="0"/>
        </a:spcBef>
        <a:spcAft>
          <a:spcPct val="0"/>
        </a:spcAft>
        <a:defRPr sz="2800">
          <a:solidFill>
            <a:schemeClr val="accent2"/>
          </a:solidFill>
          <a:latin typeface="Arial" charset="0"/>
          <a:ea typeface="ＭＳ Ｐゴシック" pitchFamily="1" charset="-128"/>
        </a:defRPr>
      </a:lvl8pPr>
      <a:lvl9pPr marL="1828800" algn="l" rtl="0" fontAlgn="base">
        <a:spcBef>
          <a:spcPct val="0"/>
        </a:spcBef>
        <a:spcAft>
          <a:spcPct val="0"/>
        </a:spcAft>
        <a:defRPr sz="2800">
          <a:solidFill>
            <a:schemeClr val="accent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fontAlgn="base">
              <a:spcBef>
                <a:spcPct val="0"/>
              </a:spcBef>
              <a:spcAft>
                <a:spcPct val="0"/>
              </a:spcAft>
              <a:defRPr/>
            </a:pPr>
            <a:fld id="{A89D182B-B54B-4496-AE7B-72AB990CD0FB}" type="datetimeFigureOut">
              <a:rPr lang="en-US" altLang="en-US">
                <a:ea typeface="ＭＳ Ｐゴシック" panose="020B0600070205080204" pitchFamily="34" charset="-128"/>
              </a:rPr>
              <a:pPr fontAlgn="base">
                <a:spcBef>
                  <a:spcPct val="0"/>
                </a:spcBef>
                <a:spcAft>
                  <a:spcPct val="0"/>
                </a:spcAft>
                <a:defRPr/>
              </a:pPr>
              <a:t>5/22/2017</a:t>
            </a:fld>
            <a:endParaRPr lang="en-US" altLang="en-US">
              <a:ea typeface="ＭＳ Ｐゴシック" panose="020B0600070205080204"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fontAlgn="base">
              <a:spcBef>
                <a:spcPct val="0"/>
              </a:spcBef>
              <a:spcAft>
                <a:spcPct val="0"/>
              </a:spcAft>
              <a:defRPr/>
            </a:pPr>
            <a:endParaRPr lang="en-US" altLang="en-US">
              <a:ea typeface="ＭＳ Ｐゴシック" panose="020B0600070205080204" pitchFamily="34" charset="-128"/>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84F903B9-F25D-4CC2-82CF-4F0F287958DD}"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436828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85800" y="22860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5843" name="Rectangle 3"/>
          <p:cNvSpPr>
            <a:spLocks noChangeArrowheads="1"/>
          </p:cNvSpPr>
          <p:nvPr/>
        </p:nvSpPr>
        <p:spPr bwMode="auto">
          <a:xfrm>
            <a:off x="0" y="0"/>
            <a:ext cx="9144000" cy="1371600"/>
          </a:xfrm>
          <a:prstGeom prst="rect">
            <a:avLst/>
          </a:prstGeom>
          <a:solidFill>
            <a:schemeClr val="tx1"/>
          </a:solidFill>
          <a:ln w="9525">
            <a:no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3076" name="Rectangle 4"/>
          <p:cNvSpPr>
            <a:spLocks noGrp="1" noChangeArrowheads="1"/>
          </p:cNvSpPr>
          <p:nvPr>
            <p:ph type="title"/>
          </p:nvPr>
        </p:nvSpPr>
        <p:spPr bwMode="auto">
          <a:xfrm>
            <a:off x="685800" y="1676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graphicFrame>
        <p:nvGraphicFramePr>
          <p:cNvPr id="35845" name="Group 5"/>
          <p:cNvGraphicFramePr>
            <a:graphicFrameLocks noGrp="1"/>
          </p:cNvGraphicFramePr>
          <p:nvPr/>
        </p:nvGraphicFramePr>
        <p:xfrm>
          <a:off x="381000" y="762000"/>
          <a:ext cx="4876800" cy="609600"/>
        </p:xfrm>
        <a:graphic>
          <a:graphicData uri="http://schemas.openxmlformats.org/drawingml/2006/table">
            <a:tbl>
              <a:tblPr/>
              <a:tblGrid>
                <a:gridCol w="48768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200" b="0" i="0" u="none" strike="noStrike" cap="none" normalizeH="0" baseline="0" smtClean="0">
                          <a:ln>
                            <a:noFill/>
                          </a:ln>
                          <a:solidFill>
                            <a:schemeClr val="bg1"/>
                          </a:solidFill>
                          <a:effectLst/>
                          <a:latin typeface="Arial" charset="0"/>
                          <a:ea typeface="ＭＳ Ｐゴシック" pitchFamily="1" charset="-128"/>
                        </a:rPr>
                        <a:t>Careers Centre</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3079" name="Picture 11"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5930900"/>
            <a:ext cx="2413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477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ea typeface="ＭＳ Ｐゴシック" pitchFamily="1" charset="-128"/>
        </a:defRPr>
      </a:lvl2pPr>
      <a:lvl3pPr algn="l" rtl="0" eaLnBrk="0" fontAlgn="base" hangingPunct="0">
        <a:spcBef>
          <a:spcPct val="0"/>
        </a:spcBef>
        <a:spcAft>
          <a:spcPct val="0"/>
        </a:spcAft>
        <a:defRPr sz="2800">
          <a:solidFill>
            <a:schemeClr val="accent2"/>
          </a:solidFill>
          <a:latin typeface="Arial" charset="0"/>
          <a:ea typeface="ＭＳ Ｐゴシック" pitchFamily="1" charset="-128"/>
        </a:defRPr>
      </a:lvl3pPr>
      <a:lvl4pPr algn="l" rtl="0" eaLnBrk="0" fontAlgn="base" hangingPunct="0">
        <a:spcBef>
          <a:spcPct val="0"/>
        </a:spcBef>
        <a:spcAft>
          <a:spcPct val="0"/>
        </a:spcAft>
        <a:defRPr sz="2800">
          <a:solidFill>
            <a:schemeClr val="accent2"/>
          </a:solidFill>
          <a:latin typeface="Arial" charset="0"/>
          <a:ea typeface="ＭＳ Ｐゴシック" pitchFamily="1" charset="-128"/>
        </a:defRPr>
      </a:lvl4pPr>
      <a:lvl5pPr algn="l" rtl="0" eaLnBrk="0" fontAlgn="base" hangingPunct="0">
        <a:spcBef>
          <a:spcPct val="0"/>
        </a:spcBef>
        <a:spcAft>
          <a:spcPct val="0"/>
        </a:spcAft>
        <a:defRPr sz="2800">
          <a:solidFill>
            <a:schemeClr val="accent2"/>
          </a:solidFill>
          <a:latin typeface="Arial" charset="0"/>
          <a:ea typeface="ＭＳ Ｐゴシック" pitchFamily="1" charset="-128"/>
        </a:defRPr>
      </a:lvl5pPr>
      <a:lvl6pPr marL="457200" algn="l" rtl="0" fontAlgn="base">
        <a:spcBef>
          <a:spcPct val="0"/>
        </a:spcBef>
        <a:spcAft>
          <a:spcPct val="0"/>
        </a:spcAft>
        <a:defRPr sz="2800">
          <a:solidFill>
            <a:schemeClr val="accent2"/>
          </a:solidFill>
          <a:latin typeface="Arial" charset="0"/>
          <a:ea typeface="ＭＳ Ｐゴシック" pitchFamily="1" charset="-128"/>
        </a:defRPr>
      </a:lvl6pPr>
      <a:lvl7pPr marL="914400" algn="l" rtl="0" fontAlgn="base">
        <a:spcBef>
          <a:spcPct val="0"/>
        </a:spcBef>
        <a:spcAft>
          <a:spcPct val="0"/>
        </a:spcAft>
        <a:defRPr sz="2800">
          <a:solidFill>
            <a:schemeClr val="accent2"/>
          </a:solidFill>
          <a:latin typeface="Arial" charset="0"/>
          <a:ea typeface="ＭＳ Ｐゴシック" pitchFamily="1" charset="-128"/>
        </a:defRPr>
      </a:lvl7pPr>
      <a:lvl8pPr marL="1371600" algn="l" rtl="0" fontAlgn="base">
        <a:spcBef>
          <a:spcPct val="0"/>
        </a:spcBef>
        <a:spcAft>
          <a:spcPct val="0"/>
        </a:spcAft>
        <a:defRPr sz="2800">
          <a:solidFill>
            <a:schemeClr val="accent2"/>
          </a:solidFill>
          <a:latin typeface="Arial" charset="0"/>
          <a:ea typeface="ＭＳ Ｐゴシック" pitchFamily="1" charset="-128"/>
        </a:defRPr>
      </a:lvl8pPr>
      <a:lvl9pPr marL="1828800" algn="l" rtl="0" fontAlgn="base">
        <a:spcBef>
          <a:spcPct val="0"/>
        </a:spcBef>
        <a:spcAft>
          <a:spcPct val="0"/>
        </a:spcAft>
        <a:defRPr sz="2800">
          <a:solidFill>
            <a:schemeClr val="accent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4D62F-5417-46A7-A5B4-3AE4E8715D82}" type="datetime1">
              <a:rPr lang="en-GB" smtClean="0">
                <a:solidFill>
                  <a:prstClr val="black">
                    <a:tint val="75000"/>
                  </a:prstClr>
                </a:solidFill>
              </a:rPr>
              <a:pPr/>
              <a:t>22/05/2017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8EF89-8206-457A-AEA8-1BCA97B434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92192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hyperlink" Target="mailto:EducationalEngagement@leeds.ac.uk" TargetMode="Externa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hyperlink" Target="https://photocard.tfl.gov.uk/tfl/registerApplicationStart.do?est=placement&amp;mode=init" TargetMode="Externa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hyperlink" Target="http://www.leeds.ac.uk/studentservicescentre/counterservices/counciltax.htm" TargetMode="Externa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insurance@leeds.ac.uk" TargetMode="External"/><Relationship Id="rId2" Type="http://schemas.openxmlformats.org/officeDocument/2006/relationships/hyperlink" Target="http://www.leeds.ac.uk/insurance/travel.htm" TargetMode="Externa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hyperlink" Target="http://students.leeds.ac.uk/info/21518/study_abroad_and_work_placements" TargetMode="Externa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hyperlink" Target="https://www.taxguideforstudents.org.uk/tax-refunds" TargetMode="External"/><Relationship Id="rId2" Type="http://schemas.openxmlformats.org/officeDocument/2006/relationships/hyperlink" Target="https://www.gov.uk/income-tax-rates" TargetMode="External"/><Relationship Id="rId1" Type="http://schemas.openxmlformats.org/officeDocument/2006/relationships/slideLayout" Target="../slideLayouts/slideLayout2.xml"/><Relationship Id="rId4" Type="http://schemas.openxmlformats.org/officeDocument/2006/relationships/hyperlink" Target="https://www.gov.uk/national-insurance/how-much-you-pa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umtree.com/" TargetMode="External"/><Relationship Id="rId7" Type="http://schemas.openxmlformats.org/officeDocument/2006/relationships/hyperlink" Target="https://www.airbnb.co.uk/" TargetMode="External"/><Relationship Id="rId2" Type="http://schemas.openxmlformats.org/officeDocument/2006/relationships/hyperlink" Target="http://www.spareroom.co.uk/" TargetMode="External"/><Relationship Id="rId1" Type="http://schemas.openxmlformats.org/officeDocument/2006/relationships/slideLayout" Target="../slideLayouts/slideLayout2.xml"/><Relationship Id="rId6" Type="http://schemas.openxmlformats.org/officeDocument/2006/relationships/hyperlink" Target="http://www.unite-students.com/" TargetMode="External"/><Relationship Id="rId5" Type="http://schemas.openxmlformats.org/officeDocument/2006/relationships/hyperlink" Target="http://www.housinganywhere.com/" TargetMode="External"/><Relationship Id="rId4" Type="http://schemas.openxmlformats.org/officeDocument/2006/relationships/hyperlink" Target="http://www.zoopla.co.u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mycareer.leeds.ac.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students.leeds.ac.uk/yourplacementyear"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hyperlink" Target="mailto:funding@leeds.ac.uk" TargetMode="Externa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leedsuniversityunion" TargetMode="External"/><Relationship Id="rId2" Type="http://schemas.openxmlformats.org/officeDocument/2006/relationships/hyperlink" Target="mailto:advice@luu.leeds.ac.uk" TargetMode="External"/><Relationship Id="rId1" Type="http://schemas.openxmlformats.org/officeDocument/2006/relationships/slideLayout" Target="../slideLayouts/slideLayout24.xml"/><Relationship Id="rId4" Type="http://schemas.openxmlformats.org/officeDocument/2006/relationships/hyperlink" Target="https://twitter.com/leedsuniun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funding@leeds.ac.uk" TargetMode="External"/><Relationship Id="rId7" Type="http://schemas.openxmlformats.org/officeDocument/2006/relationships/hyperlink" Target="mailto:workexperience@leeds.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leeds.ac.uk/careerweb/" TargetMode="External"/><Relationship Id="rId5" Type="http://schemas.openxmlformats.org/officeDocument/2006/relationships/hyperlink" Target="http://careerweb.leeds.ac.uk/info/3/working_abroad/174/erasmus_programme" TargetMode="External"/><Relationship Id="rId4" Type="http://schemas.openxmlformats.org/officeDocument/2006/relationships/hyperlink" Target="mailto:erasmuswork@leeds.ac.uk"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mailto:funding@leeds.ac.uk" TargetMode="Externa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hyperlink" Target="http://students.leeds.ac.uk/info/21518/study_abroad_and_work_placements" TargetMode="Externa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388" y="2133600"/>
            <a:ext cx="8713787" cy="1098550"/>
          </a:xfrm>
          <a:noFill/>
        </p:spPr>
        <p:txBody>
          <a:bodyPr/>
          <a:lstStyle/>
          <a:p>
            <a:pPr eaLnBrk="1" hangingPunct="1"/>
            <a:r>
              <a:rPr lang="en-GB" altLang="en-US" dirty="0" smtClean="0"/>
              <a:t>Finance Session for </a:t>
            </a:r>
            <a:br>
              <a:rPr lang="en-GB" altLang="en-US" dirty="0" smtClean="0"/>
            </a:br>
            <a:r>
              <a:rPr lang="en-GB" altLang="en-US" dirty="0" smtClean="0"/>
              <a:t>Year in Industry Students</a:t>
            </a:r>
            <a:br>
              <a:rPr lang="en-GB" altLang="en-US" dirty="0" smtClean="0"/>
            </a:br>
            <a:r>
              <a:rPr lang="en-GB" altLang="en-US" sz="2400" dirty="0" smtClean="0"/>
              <a:t>April/ May 2017</a:t>
            </a:r>
            <a:r>
              <a:rPr lang="en-GB" altLang="en-US" dirty="0" smtClean="0"/>
              <a:t/>
            </a:r>
            <a:br>
              <a:rPr lang="en-GB" altLang="en-US" dirty="0" smtClean="0"/>
            </a:br>
            <a:endParaRPr lang="en-GB" altLang="en-US" dirty="0" smtClean="0"/>
          </a:p>
        </p:txBody>
      </p:sp>
      <p:sp>
        <p:nvSpPr>
          <p:cNvPr id="3075" name="Rectangle 3"/>
          <p:cNvSpPr>
            <a:spLocks noGrp="1" noChangeArrowheads="1"/>
          </p:cNvSpPr>
          <p:nvPr>
            <p:ph type="subTitle" idx="1"/>
          </p:nvPr>
        </p:nvSpPr>
        <p:spPr>
          <a:xfrm>
            <a:off x="179388" y="4005263"/>
            <a:ext cx="8785225" cy="2960811"/>
          </a:xfrm>
          <a:noFill/>
        </p:spPr>
        <p:txBody>
          <a:bodyPr>
            <a:spAutoFit/>
          </a:bodyPr>
          <a:lstStyle/>
          <a:p>
            <a:pPr eaLnBrk="1" hangingPunct="1"/>
            <a:r>
              <a:rPr lang="en-GB" altLang="en-US" sz="2800" b="1" dirty="0"/>
              <a:t>Sarah Metcalf</a:t>
            </a:r>
          </a:p>
          <a:p>
            <a:pPr eaLnBrk="1" hangingPunct="1"/>
            <a:r>
              <a:rPr lang="en-GB" altLang="en-US" sz="2400" dirty="0"/>
              <a:t>Financial </a:t>
            </a:r>
            <a:r>
              <a:rPr lang="en-GB" altLang="en-US" sz="2400" dirty="0" smtClean="0"/>
              <a:t>Aid</a:t>
            </a:r>
            <a:endParaRPr lang="en-GB" altLang="en-US" sz="2800" b="1" dirty="0" smtClean="0"/>
          </a:p>
          <a:p>
            <a:pPr eaLnBrk="1" hangingPunct="1"/>
            <a:r>
              <a:rPr lang="en-GB" altLang="en-US" sz="2800" b="1" dirty="0" smtClean="0"/>
              <a:t>Joanie Carlyle</a:t>
            </a:r>
          </a:p>
          <a:p>
            <a:pPr eaLnBrk="1" hangingPunct="1"/>
            <a:r>
              <a:rPr lang="en-GB" altLang="en-US" sz="2800" dirty="0" smtClean="0"/>
              <a:t>Work Placement- Careers</a:t>
            </a:r>
          </a:p>
          <a:p>
            <a:pPr eaLnBrk="1" hangingPunct="1"/>
            <a:r>
              <a:rPr lang="en-GB" altLang="en-US" sz="2800" b="1" dirty="0" smtClean="0"/>
              <a:t>Christian Bodden</a:t>
            </a:r>
          </a:p>
          <a:p>
            <a:pPr eaLnBrk="1" hangingPunct="1"/>
            <a:r>
              <a:rPr lang="en-US" altLang="en-US" sz="2400" dirty="0" smtClean="0"/>
              <a:t>LUU</a:t>
            </a:r>
          </a:p>
        </p:txBody>
      </p:sp>
    </p:spTree>
    <p:extLst>
      <p:ext uri="{BB962C8B-B14F-4D97-AF65-F5344CB8AC3E}">
        <p14:creationId xmlns:p14="http://schemas.microsoft.com/office/powerpoint/2010/main" val="346524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3">
              <a:lumMod val="60000"/>
              <a:lumOff val="40000"/>
            </a:schemeClr>
          </a:solidFill>
        </p:spPr>
        <p:txBody>
          <a:bodyPr vert="horz" lIns="91440" tIns="45720" rIns="91440" bIns="45720" rtlCol="0" anchor="ctr">
            <a:normAutofit/>
          </a:bodyPr>
          <a:lstStyle/>
          <a:p>
            <a:r>
              <a:rPr lang="en-GB" sz="3200" b="1" dirty="0"/>
              <a:t>Maintenance </a:t>
            </a:r>
            <a:r>
              <a:rPr lang="en-GB" sz="3200" b="1" dirty="0" smtClean="0"/>
              <a:t>Grant – Means-tested Funding</a:t>
            </a:r>
            <a:endParaRPr lang="en-GB" sz="3200" b="1" dirty="0"/>
          </a:p>
        </p:txBody>
      </p:sp>
      <p:sp>
        <p:nvSpPr>
          <p:cNvPr id="5" name="Content Placeholder 2"/>
          <p:cNvSpPr>
            <a:spLocks noGrp="1"/>
          </p:cNvSpPr>
          <p:nvPr>
            <p:ph idx="1"/>
          </p:nvPr>
        </p:nvSpPr>
        <p:spPr>
          <a:xfrm>
            <a:off x="515486" y="1628800"/>
            <a:ext cx="8173841" cy="4248472"/>
          </a:xfrm>
          <a:solidFill>
            <a:schemeClr val="accent3">
              <a:lumMod val="20000"/>
              <a:lumOff val="80000"/>
            </a:schemeClr>
          </a:solidFill>
        </p:spPr>
        <p:txBody>
          <a:bodyPr>
            <a:normAutofit/>
          </a:bodyPr>
          <a:lstStyle/>
          <a:p>
            <a:pPr>
              <a:lnSpc>
                <a:spcPct val="124000"/>
              </a:lnSpc>
              <a:spcBef>
                <a:spcPts val="600"/>
              </a:spcBef>
              <a:spcAft>
                <a:spcPts val="600"/>
              </a:spcAft>
            </a:pPr>
            <a:r>
              <a:rPr lang="en-GB" sz="2000" dirty="0" smtClean="0"/>
              <a:t>The grant is available to means-tested students with a household income of </a:t>
            </a:r>
            <a:r>
              <a:rPr lang="en-GB" sz="2000" b="1" dirty="0" smtClean="0"/>
              <a:t>£42,641 </a:t>
            </a:r>
            <a:r>
              <a:rPr lang="en-GB" sz="2000" dirty="0" smtClean="0"/>
              <a:t>or </a:t>
            </a:r>
            <a:r>
              <a:rPr lang="en-GB" sz="2000" dirty="0"/>
              <a:t>less</a:t>
            </a:r>
            <a:r>
              <a:rPr lang="en-GB" sz="2000" dirty="0" smtClean="0"/>
              <a:t>. The amount of grant is proportional to the household income. </a:t>
            </a:r>
            <a:r>
              <a:rPr lang="en-GB" sz="2000" dirty="0"/>
              <a:t>No grant is payable </a:t>
            </a:r>
            <a:r>
              <a:rPr lang="en-GB" sz="2000" dirty="0" smtClean="0"/>
              <a:t>if </a:t>
            </a:r>
            <a:r>
              <a:rPr lang="en-GB" sz="2000" dirty="0"/>
              <a:t>the household income is above £42,641</a:t>
            </a:r>
            <a:r>
              <a:rPr lang="en-GB" sz="2000" dirty="0" smtClean="0"/>
              <a:t>.</a:t>
            </a:r>
          </a:p>
          <a:p>
            <a:pPr>
              <a:lnSpc>
                <a:spcPct val="124000"/>
              </a:lnSpc>
              <a:spcBef>
                <a:spcPts val="600"/>
              </a:spcBef>
              <a:spcAft>
                <a:spcPts val="600"/>
              </a:spcAft>
            </a:pPr>
            <a:r>
              <a:rPr lang="en-GB" sz="2000" dirty="0" smtClean="0"/>
              <a:t>The maximum amount of grant is </a:t>
            </a:r>
            <a:r>
              <a:rPr lang="en-GB" sz="2000" b="1" dirty="0" smtClean="0"/>
              <a:t>£3,482 </a:t>
            </a:r>
            <a:r>
              <a:rPr lang="en-GB" sz="2000" dirty="0" smtClean="0"/>
              <a:t>and is payable where the household income is </a:t>
            </a:r>
            <a:r>
              <a:rPr lang="en-GB" sz="2000" b="1" dirty="0" smtClean="0"/>
              <a:t>£25,000 </a:t>
            </a:r>
            <a:r>
              <a:rPr lang="en-GB" sz="2000" dirty="0" smtClean="0"/>
              <a:t>or less.</a:t>
            </a:r>
          </a:p>
          <a:p>
            <a:pPr>
              <a:lnSpc>
                <a:spcPct val="124000"/>
              </a:lnSpc>
              <a:spcBef>
                <a:spcPts val="600"/>
              </a:spcBef>
              <a:spcAft>
                <a:spcPts val="600"/>
              </a:spcAft>
            </a:pPr>
            <a:r>
              <a:rPr lang="en-GB" sz="2000" dirty="0" smtClean="0"/>
              <a:t>For every </a:t>
            </a:r>
            <a:r>
              <a:rPr lang="en-GB" sz="2000" b="1" dirty="0" smtClean="0"/>
              <a:t>£1.00</a:t>
            </a:r>
            <a:r>
              <a:rPr lang="en-GB" sz="2000" dirty="0" smtClean="0"/>
              <a:t> of maintenance grant paid, the maintenance loan is reduced by </a:t>
            </a:r>
            <a:r>
              <a:rPr lang="en-GB" sz="2000" b="1" dirty="0" smtClean="0"/>
              <a:t>£0.50 </a:t>
            </a:r>
            <a:r>
              <a:rPr lang="en-GB" sz="2000" dirty="0" smtClean="0"/>
              <a:t>(i.e. part of the loan is converted into grant).</a:t>
            </a:r>
          </a:p>
          <a:p>
            <a:pPr>
              <a:lnSpc>
                <a:spcPct val="124000"/>
              </a:lnSpc>
              <a:spcBef>
                <a:spcPts val="600"/>
              </a:spcBef>
              <a:spcAft>
                <a:spcPts val="600"/>
              </a:spcAft>
            </a:pPr>
            <a:r>
              <a:rPr lang="en-GB" sz="2000" dirty="0" smtClean="0"/>
              <a:t>Non-Erasmus and non-‘special case’ students are not eligible for means-tested funding and cannot receive the grant.</a:t>
            </a:r>
            <a:endParaRPr lang="en-GB" sz="2000" dirty="0"/>
          </a:p>
          <a:p>
            <a:pPr marL="0" indent="0">
              <a:lnSpc>
                <a:spcPct val="124000"/>
              </a:lnSpc>
              <a:spcBef>
                <a:spcPts val="600"/>
              </a:spcBef>
              <a:spcAft>
                <a:spcPts val="600"/>
              </a:spcAft>
              <a:buNone/>
            </a:pPr>
            <a:endParaRPr lang="en-GB" sz="2000" dirty="0" smtClean="0"/>
          </a:p>
          <a:p>
            <a:pPr marL="0" indent="0">
              <a:lnSpc>
                <a:spcPct val="124000"/>
              </a:lnSpc>
              <a:spcBef>
                <a:spcPts val="600"/>
              </a:spcBef>
              <a:spcAft>
                <a:spcPts val="600"/>
              </a:spcAft>
              <a:buNone/>
            </a:pPr>
            <a:endParaRPr lang="en-GB" sz="2000" dirty="0"/>
          </a:p>
          <a:p>
            <a:pPr marL="0" indent="0">
              <a:lnSpc>
                <a:spcPct val="124000"/>
              </a:lnSpc>
              <a:spcBef>
                <a:spcPts val="600"/>
              </a:spcBef>
              <a:spcAft>
                <a:spcPts val="600"/>
              </a:spcAft>
              <a:buNone/>
            </a:pPr>
            <a:endParaRPr lang="en-GB" sz="2000" dirty="0" smtClean="0"/>
          </a:p>
        </p:txBody>
      </p:sp>
    </p:spTree>
    <p:extLst>
      <p:ext uri="{BB962C8B-B14F-4D97-AF65-F5344CB8AC3E}">
        <p14:creationId xmlns:p14="http://schemas.microsoft.com/office/powerpoint/2010/main" val="103048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24936" cy="864096"/>
          </a:xfrm>
          <a:solidFill>
            <a:schemeClr val="accent3">
              <a:lumMod val="60000"/>
              <a:lumOff val="40000"/>
            </a:schemeClr>
          </a:solidFill>
        </p:spPr>
        <p:txBody>
          <a:bodyPr>
            <a:normAutofit/>
          </a:bodyPr>
          <a:lstStyle/>
          <a:p>
            <a:r>
              <a:rPr lang="en-GB" sz="4000" b="1" dirty="0"/>
              <a:t>Student Finance – Travel Grant</a:t>
            </a:r>
          </a:p>
        </p:txBody>
      </p:sp>
      <p:sp>
        <p:nvSpPr>
          <p:cNvPr id="5" name="Content Placeholder 2"/>
          <p:cNvSpPr>
            <a:spLocks noGrp="1"/>
          </p:cNvSpPr>
          <p:nvPr>
            <p:ph idx="1"/>
          </p:nvPr>
        </p:nvSpPr>
        <p:spPr>
          <a:xfrm>
            <a:off x="179512" y="1196752"/>
            <a:ext cx="8568952" cy="5400600"/>
          </a:xfrm>
          <a:solidFill>
            <a:schemeClr val="accent3">
              <a:lumMod val="20000"/>
              <a:lumOff val="80000"/>
            </a:schemeClr>
          </a:solidFill>
        </p:spPr>
        <p:txBody>
          <a:bodyPr>
            <a:noAutofit/>
          </a:bodyPr>
          <a:lstStyle/>
          <a:p>
            <a:pPr marL="0" indent="0">
              <a:lnSpc>
                <a:spcPct val="134000"/>
              </a:lnSpc>
              <a:spcBef>
                <a:spcPts val="600"/>
              </a:spcBef>
              <a:spcAft>
                <a:spcPts val="600"/>
              </a:spcAft>
              <a:buNone/>
            </a:pPr>
            <a:r>
              <a:rPr lang="en-GB" sz="1800" b="1" dirty="0"/>
              <a:t>SFE Students</a:t>
            </a:r>
            <a:r>
              <a:rPr lang="en-GB" sz="1800" dirty="0"/>
              <a:t>:</a:t>
            </a:r>
          </a:p>
          <a:p>
            <a:pPr>
              <a:lnSpc>
                <a:spcPct val="134000"/>
              </a:lnSpc>
              <a:spcBef>
                <a:spcPts val="600"/>
              </a:spcBef>
              <a:spcAft>
                <a:spcPts val="600"/>
              </a:spcAft>
            </a:pPr>
            <a:r>
              <a:rPr lang="en-GB" sz="1800" dirty="0"/>
              <a:t>You must be means tested in order for your loan provider to check your eligibility to apply for the Travel Grant. The award you receive depends on the household income assessment.</a:t>
            </a:r>
          </a:p>
          <a:p>
            <a:pPr>
              <a:lnSpc>
                <a:spcPct val="134000"/>
              </a:lnSpc>
              <a:spcBef>
                <a:spcPts val="600"/>
              </a:spcBef>
              <a:spcAft>
                <a:spcPts val="600"/>
              </a:spcAft>
            </a:pPr>
            <a:r>
              <a:rPr lang="en-GB" sz="1800" dirty="0"/>
              <a:t>Be aware that you may not receive the total amount of your claim.</a:t>
            </a:r>
          </a:p>
          <a:p>
            <a:pPr>
              <a:lnSpc>
                <a:spcPct val="134000"/>
              </a:lnSpc>
              <a:spcBef>
                <a:spcPts val="600"/>
              </a:spcBef>
              <a:spcAft>
                <a:spcPts val="600"/>
              </a:spcAft>
            </a:pPr>
            <a:r>
              <a:rPr lang="en-GB" sz="1800" dirty="0"/>
              <a:t>If you are eligible, SFE will send you a </a:t>
            </a:r>
            <a:r>
              <a:rPr lang="en-GB" sz="1800" b="1" dirty="0"/>
              <a:t>Course Abroad Form. </a:t>
            </a:r>
            <a:r>
              <a:rPr lang="en-GB" sz="1800" dirty="0"/>
              <a:t>This must be authorised by the University of Leeds. You will need to provide all your term dates, including your Christmas and Easter breaks.</a:t>
            </a:r>
          </a:p>
          <a:p>
            <a:pPr>
              <a:lnSpc>
                <a:spcPct val="134000"/>
              </a:lnSpc>
              <a:spcBef>
                <a:spcPts val="600"/>
              </a:spcBef>
              <a:spcAft>
                <a:spcPts val="600"/>
              </a:spcAft>
            </a:pPr>
            <a:r>
              <a:rPr lang="en-GB" sz="1800" dirty="0"/>
              <a:t>You will also receive a </a:t>
            </a:r>
            <a:r>
              <a:rPr lang="en-GB" sz="1800" b="1" dirty="0"/>
              <a:t>Travel Grant Claim Form </a:t>
            </a:r>
            <a:r>
              <a:rPr lang="en-GB" sz="1800" dirty="0"/>
              <a:t>from SFE, which you should complete and return direct to SFE with your receipts (do keep copies).</a:t>
            </a:r>
          </a:p>
          <a:p>
            <a:pPr marL="0" indent="0">
              <a:lnSpc>
                <a:spcPct val="134000"/>
              </a:lnSpc>
              <a:spcBef>
                <a:spcPts val="600"/>
              </a:spcBef>
              <a:spcAft>
                <a:spcPts val="600"/>
              </a:spcAft>
              <a:buNone/>
            </a:pPr>
            <a:r>
              <a:rPr lang="en-GB" sz="1800" b="1" dirty="0"/>
              <a:t>SFW</a:t>
            </a:r>
            <a:r>
              <a:rPr lang="en-GB" sz="1800" dirty="0"/>
              <a:t>,</a:t>
            </a:r>
            <a:r>
              <a:rPr lang="en-GB" sz="1800" b="1" dirty="0"/>
              <a:t> SFNI</a:t>
            </a:r>
            <a:r>
              <a:rPr lang="en-GB" sz="1800" dirty="0"/>
              <a:t>,</a:t>
            </a:r>
            <a:r>
              <a:rPr lang="en-GB" sz="1800" b="1" dirty="0"/>
              <a:t> </a:t>
            </a:r>
            <a:r>
              <a:rPr lang="en-GB" sz="1800" dirty="0"/>
              <a:t>and</a:t>
            </a:r>
            <a:r>
              <a:rPr lang="en-GB" sz="1800" b="1" dirty="0"/>
              <a:t> SAAS </a:t>
            </a:r>
            <a:r>
              <a:rPr lang="en-GB" sz="1800" dirty="0"/>
              <a:t>students should contact their loan provider to request a </a:t>
            </a:r>
            <a:r>
              <a:rPr lang="en-GB" sz="1800" i="1" dirty="0"/>
              <a:t>Course Abroad Form </a:t>
            </a:r>
            <a:r>
              <a:rPr lang="en-GB" sz="1800" dirty="0"/>
              <a:t>and </a:t>
            </a:r>
            <a:r>
              <a:rPr lang="en-GB" sz="1800" i="1" dirty="0"/>
              <a:t>Travel Grant Claim Form</a:t>
            </a:r>
            <a:r>
              <a:rPr lang="en-GB" sz="1800" dirty="0"/>
              <a:t>.</a:t>
            </a:r>
          </a:p>
        </p:txBody>
      </p:sp>
    </p:spTree>
    <p:extLst>
      <p:ext uri="{BB962C8B-B14F-4D97-AF65-F5344CB8AC3E}">
        <p14:creationId xmlns:p14="http://schemas.microsoft.com/office/powerpoint/2010/main" val="274996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1"/>
          </a:xfrm>
          <a:solidFill>
            <a:schemeClr val="accent3">
              <a:lumMod val="60000"/>
              <a:lumOff val="40000"/>
            </a:schemeClr>
          </a:solidFill>
        </p:spPr>
        <p:txBody>
          <a:bodyPr vert="horz" lIns="91440" tIns="45720" rIns="91440" bIns="45720" rtlCol="0" anchor="ctr">
            <a:normAutofit/>
          </a:bodyPr>
          <a:lstStyle/>
          <a:p>
            <a:r>
              <a:rPr lang="en-GB" sz="3200" b="1" dirty="0"/>
              <a:t>Maintenance </a:t>
            </a:r>
            <a:r>
              <a:rPr lang="en-GB" sz="3200" b="1" dirty="0" smtClean="0"/>
              <a:t>Loan – Reduced Funding</a:t>
            </a:r>
            <a:endParaRPr lang="en-GB" sz="3200" b="1" dirty="0"/>
          </a:p>
        </p:txBody>
      </p:sp>
      <p:sp>
        <p:nvSpPr>
          <p:cNvPr id="3" name="Content Placeholder 2"/>
          <p:cNvSpPr>
            <a:spLocks noGrp="1"/>
          </p:cNvSpPr>
          <p:nvPr>
            <p:ph idx="1"/>
          </p:nvPr>
        </p:nvSpPr>
        <p:spPr>
          <a:xfrm>
            <a:off x="395536" y="1268760"/>
            <a:ext cx="8291264" cy="5040560"/>
          </a:xfrm>
          <a:solidFill>
            <a:schemeClr val="accent3">
              <a:lumMod val="20000"/>
              <a:lumOff val="80000"/>
            </a:schemeClr>
          </a:solidFill>
        </p:spPr>
        <p:txBody>
          <a:bodyPr>
            <a:normAutofit/>
          </a:bodyPr>
          <a:lstStyle/>
          <a:p>
            <a:pPr marL="0" indent="0">
              <a:lnSpc>
                <a:spcPct val="124000"/>
              </a:lnSpc>
              <a:spcBef>
                <a:spcPts val="600"/>
              </a:spcBef>
              <a:spcAft>
                <a:spcPts val="600"/>
              </a:spcAft>
              <a:buNone/>
            </a:pPr>
            <a:r>
              <a:rPr lang="en-GB" sz="2400" dirty="0" smtClean="0"/>
              <a:t>Work </a:t>
            </a:r>
            <a:r>
              <a:rPr lang="en-GB" sz="2400" dirty="0"/>
              <a:t>placement (</a:t>
            </a:r>
            <a:r>
              <a:rPr lang="en-GB" sz="2400" b="1" dirty="0"/>
              <a:t>non-Erasmus </a:t>
            </a:r>
            <a:r>
              <a:rPr lang="en-GB" sz="2400" dirty="0"/>
              <a:t>and </a:t>
            </a:r>
            <a:r>
              <a:rPr lang="en-GB" sz="2400" b="1" dirty="0" smtClean="0"/>
              <a:t>non-‘</a:t>
            </a:r>
            <a:r>
              <a:rPr lang="en-GB" sz="2400" b="1" dirty="0"/>
              <a:t>special </a:t>
            </a:r>
            <a:r>
              <a:rPr lang="en-GB" sz="2400" b="1" dirty="0" smtClean="0"/>
              <a:t>case’</a:t>
            </a:r>
            <a:r>
              <a:rPr lang="en-GB" sz="2400" dirty="0" smtClean="0"/>
              <a:t>) </a:t>
            </a:r>
            <a:r>
              <a:rPr lang="en-GB" sz="2400" dirty="0"/>
              <a:t>students receive a </a:t>
            </a:r>
            <a:r>
              <a:rPr lang="en-GB" sz="2400" b="1" dirty="0"/>
              <a:t>reduced maintenance loan </a:t>
            </a:r>
            <a:r>
              <a:rPr lang="en-GB" sz="2400" dirty="0"/>
              <a:t>only</a:t>
            </a:r>
            <a:r>
              <a:rPr lang="en-GB" sz="2400" dirty="0" smtClean="0"/>
              <a:t>:</a:t>
            </a:r>
          </a:p>
          <a:p>
            <a:pPr marL="0" indent="0">
              <a:lnSpc>
                <a:spcPct val="124000"/>
              </a:lnSpc>
              <a:spcBef>
                <a:spcPts val="600"/>
              </a:spcBef>
              <a:spcAft>
                <a:spcPts val="600"/>
              </a:spcAft>
              <a:buNone/>
            </a:pPr>
            <a:endParaRPr lang="en-GB" sz="2200" dirty="0"/>
          </a:p>
          <a:p>
            <a:pPr marL="0" indent="0">
              <a:lnSpc>
                <a:spcPct val="124000"/>
              </a:lnSpc>
              <a:spcBef>
                <a:spcPts val="600"/>
              </a:spcBef>
              <a:spcAft>
                <a:spcPts val="600"/>
              </a:spcAft>
              <a:buNone/>
            </a:pPr>
            <a:endParaRPr lang="en-GB" sz="2600" b="1" dirty="0"/>
          </a:p>
          <a:p>
            <a:pPr marL="0" indent="0">
              <a:lnSpc>
                <a:spcPct val="124000"/>
              </a:lnSpc>
              <a:spcBef>
                <a:spcPts val="600"/>
              </a:spcBef>
              <a:spcAft>
                <a:spcPts val="600"/>
              </a:spcAft>
              <a:buNone/>
            </a:pPr>
            <a:endParaRPr lang="en-GB" sz="2600" b="1" dirty="0" smtClean="0"/>
          </a:p>
          <a:p>
            <a:pPr marL="0" indent="0" algn="ctr">
              <a:lnSpc>
                <a:spcPct val="124000"/>
              </a:lnSpc>
              <a:spcBef>
                <a:spcPts val="600"/>
              </a:spcBef>
              <a:spcAft>
                <a:spcPts val="600"/>
              </a:spcAft>
              <a:buNone/>
            </a:pPr>
            <a:endParaRPr lang="en-GB" sz="1600" dirty="0"/>
          </a:p>
          <a:p>
            <a:pPr marL="0" indent="0" algn="ctr">
              <a:lnSpc>
                <a:spcPct val="124000"/>
              </a:lnSpc>
              <a:spcBef>
                <a:spcPts val="600"/>
              </a:spcBef>
              <a:spcAft>
                <a:spcPts val="600"/>
              </a:spcAft>
              <a:buNone/>
            </a:pPr>
            <a:endParaRPr lang="en-GB" sz="1600" dirty="0" smtClean="0"/>
          </a:p>
          <a:p>
            <a:pPr marL="0" indent="0" algn="ctr">
              <a:lnSpc>
                <a:spcPct val="124000"/>
              </a:lnSpc>
              <a:spcBef>
                <a:spcPts val="600"/>
              </a:spcBef>
              <a:spcAft>
                <a:spcPts val="600"/>
              </a:spcAft>
              <a:buNone/>
            </a:pPr>
            <a:endParaRPr lang="en-GB" sz="2000" dirty="0" smtClean="0"/>
          </a:p>
          <a:p>
            <a:pPr marL="0" indent="0" algn="ctr">
              <a:lnSpc>
                <a:spcPct val="124000"/>
              </a:lnSpc>
              <a:spcBef>
                <a:spcPts val="600"/>
              </a:spcBef>
              <a:spcAft>
                <a:spcPts val="600"/>
              </a:spcAft>
              <a:buNone/>
            </a:pPr>
            <a:r>
              <a:rPr lang="en-GB" sz="2000" dirty="0" smtClean="0"/>
              <a:t>*The ‘Parental Home’ rate will apply to students living with parents in London.</a:t>
            </a:r>
            <a:endParaRPr lang="en-GB" sz="2000" dirty="0"/>
          </a:p>
          <a:p>
            <a:pPr marL="0" indent="0">
              <a:lnSpc>
                <a:spcPct val="124000"/>
              </a:lnSpc>
              <a:spcBef>
                <a:spcPts val="600"/>
              </a:spcBef>
              <a:spcAft>
                <a:spcPts val="600"/>
              </a:spcAft>
              <a:buNone/>
            </a:pPr>
            <a:endParaRPr lang="en-GB" sz="2000" dirty="0"/>
          </a:p>
          <a:p>
            <a:pPr marL="0" indent="0">
              <a:lnSpc>
                <a:spcPct val="124000"/>
              </a:lnSpc>
              <a:spcBef>
                <a:spcPts val="600"/>
              </a:spcBef>
              <a:spcAft>
                <a:spcPts val="600"/>
              </a:spcAft>
              <a:buNone/>
            </a:pPr>
            <a:endParaRPr lang="en-GB" sz="2000" dirty="0" smtClean="0"/>
          </a:p>
          <a:p>
            <a:pPr marL="0" indent="0">
              <a:lnSpc>
                <a:spcPct val="124000"/>
              </a:lnSpc>
              <a:spcBef>
                <a:spcPts val="600"/>
              </a:spcBef>
              <a:spcAft>
                <a:spcPts val="600"/>
              </a:spcAft>
              <a:buNone/>
            </a:pPr>
            <a:endParaRPr lang="en-GB" sz="2000" dirty="0" smtClean="0"/>
          </a:p>
          <a:p>
            <a:pPr marL="0" indent="0">
              <a:lnSpc>
                <a:spcPct val="124000"/>
              </a:lnSpc>
              <a:spcBef>
                <a:spcPts val="600"/>
              </a:spcBef>
              <a:buNone/>
            </a:pPr>
            <a:endParaRPr lang="en-GB" sz="2000" dirty="0" smtClean="0"/>
          </a:p>
          <a:p>
            <a:pPr marL="0" indent="0">
              <a:lnSpc>
                <a:spcPct val="124000"/>
              </a:lnSpc>
              <a:spcBef>
                <a:spcPts val="600"/>
              </a:spcBef>
              <a:buNone/>
            </a:pPr>
            <a:endParaRPr lang="en-GB" sz="1500" dirty="0"/>
          </a:p>
        </p:txBody>
      </p:sp>
      <p:graphicFrame>
        <p:nvGraphicFramePr>
          <p:cNvPr id="5" name="Table 4"/>
          <p:cNvGraphicFramePr>
            <a:graphicFrameLocks noGrp="1"/>
          </p:cNvGraphicFramePr>
          <p:nvPr>
            <p:extLst/>
          </p:nvPr>
        </p:nvGraphicFramePr>
        <p:xfrm>
          <a:off x="2195736" y="2708920"/>
          <a:ext cx="3528392" cy="2016225"/>
        </p:xfrm>
        <a:graphic>
          <a:graphicData uri="http://schemas.openxmlformats.org/drawingml/2006/table">
            <a:tbl>
              <a:tblPr firstRow="1" firstCol="1" bandRow="1">
                <a:tableStyleId>{F5AB1C69-6EDB-4FF4-983F-18BD219EF322}</a:tableStyleId>
              </a:tblPr>
              <a:tblGrid>
                <a:gridCol w="1751492"/>
                <a:gridCol w="1776900"/>
              </a:tblGrid>
              <a:tr h="534990">
                <a:tc>
                  <a:txBody>
                    <a:bodyPr/>
                    <a:lstStyle/>
                    <a:p>
                      <a:pPr>
                        <a:lnSpc>
                          <a:spcPct val="115000"/>
                        </a:lnSpc>
                        <a:spcAft>
                          <a:spcPts val="0"/>
                        </a:spcAft>
                      </a:pPr>
                      <a:r>
                        <a:rPr lang="en-GB" sz="1800" dirty="0" smtClean="0">
                          <a:effectLst/>
                        </a:rPr>
                        <a:t>Where residing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Maximum</a:t>
                      </a:r>
                      <a:r>
                        <a:rPr lang="en-GB" sz="1800" baseline="0" dirty="0" smtClean="0">
                          <a:effectLst/>
                          <a:latin typeface="Calibri" panose="020F0502020204030204" pitchFamily="34" charset="0"/>
                          <a:ea typeface="Calibri" panose="020F0502020204030204" pitchFamily="34" charset="0"/>
                          <a:cs typeface="Times New Roman" panose="02020603050405020304" pitchFamily="18" charset="0"/>
                        </a:rPr>
                        <a:t> loan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3745">
                <a:tc>
                  <a:txBody>
                    <a:bodyPr/>
                    <a:lstStyle/>
                    <a:p>
                      <a:pPr>
                        <a:lnSpc>
                          <a:spcPct val="115000"/>
                        </a:lnSpc>
                        <a:spcAft>
                          <a:spcPts val="0"/>
                        </a:spcAft>
                      </a:pPr>
                      <a:r>
                        <a:rPr lang="en-GB" sz="1800" dirty="0" smtClean="0">
                          <a:effectLst/>
                        </a:rPr>
                        <a:t>Parental Home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1,915 	</a:t>
                      </a:r>
                    </a:p>
                  </a:txBody>
                  <a:tcPr marL="68580" marR="68580" marT="0" marB="0"/>
                </a:tc>
              </a:tr>
              <a:tr h="493745">
                <a:tc>
                  <a:txBody>
                    <a:bodyPr/>
                    <a:lstStyle/>
                    <a:p>
                      <a:pPr>
                        <a:lnSpc>
                          <a:spcPct val="115000"/>
                        </a:lnSpc>
                        <a:spcAft>
                          <a:spcPts val="0"/>
                        </a:spcAft>
                      </a:pPr>
                      <a:r>
                        <a:rPr lang="en-GB" sz="1800" dirty="0" smtClean="0">
                          <a:effectLst/>
                        </a:rPr>
                        <a:t>London*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3,585 	</a:t>
                      </a:r>
                    </a:p>
                  </a:txBody>
                  <a:tcPr marL="68580" marR="68580" marT="0" marB="0"/>
                </a:tc>
              </a:tr>
              <a:tr h="493745">
                <a:tc>
                  <a:txBody>
                    <a:bodyPr/>
                    <a:lstStyle/>
                    <a:p>
                      <a:pPr>
                        <a:lnSpc>
                          <a:spcPct val="115000"/>
                        </a:lnSpc>
                        <a:spcAft>
                          <a:spcPts val="0"/>
                        </a:spcAft>
                      </a:pPr>
                      <a:r>
                        <a:rPr lang="en-GB" sz="1800" dirty="0" smtClean="0">
                          <a:effectLst/>
                          <a:latin typeface="+mn-lt"/>
                          <a:ea typeface="+mn-ea"/>
                          <a:cs typeface="+mn-cs"/>
                        </a:rPr>
                        <a:t>Elsewhere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smtClean="0">
                          <a:effectLst/>
                        </a:rPr>
                        <a:t>£2,553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4398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948" y="476672"/>
            <a:ext cx="7128792" cy="1008112"/>
          </a:xfrm>
          <a:solidFill>
            <a:schemeClr val="accent3">
              <a:lumMod val="60000"/>
              <a:lumOff val="40000"/>
            </a:schemeClr>
          </a:solidFill>
        </p:spPr>
        <p:txBody>
          <a:bodyPr>
            <a:normAutofit/>
          </a:bodyPr>
          <a:lstStyle/>
          <a:p>
            <a:r>
              <a:rPr lang="en-GB" sz="4000" b="1" dirty="0" smtClean="0"/>
              <a:t>University Support</a:t>
            </a:r>
            <a:endParaRPr lang="en-GB" sz="4000" b="1" dirty="0"/>
          </a:p>
        </p:txBody>
      </p:sp>
      <p:sp>
        <p:nvSpPr>
          <p:cNvPr id="3" name="Content Placeholder 2"/>
          <p:cNvSpPr>
            <a:spLocks noGrp="1"/>
          </p:cNvSpPr>
          <p:nvPr>
            <p:ph idx="1"/>
          </p:nvPr>
        </p:nvSpPr>
        <p:spPr>
          <a:xfrm>
            <a:off x="1017948" y="1916832"/>
            <a:ext cx="7128792" cy="3888432"/>
          </a:xfrm>
          <a:solidFill>
            <a:schemeClr val="accent3">
              <a:lumMod val="20000"/>
              <a:lumOff val="80000"/>
            </a:schemeClr>
          </a:solidFill>
        </p:spPr>
        <p:txBody>
          <a:bodyPr>
            <a:normAutofit/>
          </a:bodyPr>
          <a:lstStyle/>
          <a:p>
            <a:pPr marL="0" indent="0">
              <a:lnSpc>
                <a:spcPct val="114000"/>
              </a:lnSpc>
              <a:spcBef>
                <a:spcPts val="600"/>
              </a:spcBef>
              <a:spcAft>
                <a:spcPts val="600"/>
              </a:spcAft>
              <a:buNone/>
            </a:pPr>
            <a:endParaRPr lang="en-GB" sz="1800" b="1" dirty="0" smtClean="0"/>
          </a:p>
          <a:p>
            <a:pPr marL="0" indent="0">
              <a:lnSpc>
                <a:spcPct val="114000"/>
              </a:lnSpc>
              <a:spcBef>
                <a:spcPts val="600"/>
              </a:spcBef>
              <a:spcAft>
                <a:spcPts val="600"/>
              </a:spcAft>
              <a:buNone/>
            </a:pPr>
            <a:r>
              <a:rPr lang="en-GB" sz="2400" b="1" dirty="0" smtClean="0"/>
              <a:t>ALL students</a:t>
            </a:r>
          </a:p>
          <a:p>
            <a:pPr>
              <a:lnSpc>
                <a:spcPct val="114000"/>
              </a:lnSpc>
              <a:spcBef>
                <a:spcPts val="600"/>
              </a:spcBef>
              <a:spcAft>
                <a:spcPts val="600"/>
              </a:spcAft>
            </a:pPr>
            <a:r>
              <a:rPr lang="en-GB" sz="2400" dirty="0" smtClean="0"/>
              <a:t>You will </a:t>
            </a:r>
            <a:r>
              <a:rPr lang="en-GB" sz="2400" u="sng" dirty="0" smtClean="0"/>
              <a:t>not</a:t>
            </a:r>
            <a:r>
              <a:rPr lang="en-GB" sz="2400" dirty="0" smtClean="0"/>
              <a:t> receive Leeds Financial Support (LFS) during a placement year.</a:t>
            </a:r>
          </a:p>
          <a:p>
            <a:pPr>
              <a:lnSpc>
                <a:spcPct val="114000"/>
              </a:lnSpc>
              <a:spcBef>
                <a:spcPts val="600"/>
              </a:spcBef>
              <a:spcAft>
                <a:spcPts val="600"/>
              </a:spcAft>
            </a:pPr>
            <a:r>
              <a:rPr lang="en-GB" sz="2400" dirty="0" smtClean="0"/>
              <a:t>If you are in receipt of an Educational Engagement scholarship, you will need to check </a:t>
            </a:r>
            <a:r>
              <a:rPr lang="en-GB" sz="2400" dirty="0"/>
              <a:t>with </a:t>
            </a:r>
            <a:r>
              <a:rPr lang="en-GB" sz="2400" dirty="0" smtClean="0">
                <a:hlinkClick r:id="rId2"/>
              </a:rPr>
              <a:t>EducationalEngagement@leeds.ac.uk</a:t>
            </a:r>
            <a:endParaRPr lang="en-GB" sz="2400" dirty="0" smtClean="0"/>
          </a:p>
        </p:txBody>
      </p:sp>
    </p:spTree>
    <p:extLst>
      <p:ext uri="{BB962C8B-B14F-4D97-AF65-F5344CB8AC3E}">
        <p14:creationId xmlns:p14="http://schemas.microsoft.com/office/powerpoint/2010/main" val="80851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013576" cy="720080"/>
          </a:xfrm>
          <a:solidFill>
            <a:schemeClr val="accent3">
              <a:lumMod val="60000"/>
              <a:lumOff val="40000"/>
            </a:schemeClr>
          </a:solidFill>
        </p:spPr>
        <p:txBody>
          <a:bodyPr vert="horz" lIns="91440" tIns="45720" rIns="91440" bIns="45720" rtlCol="0" anchor="ctr">
            <a:normAutofit/>
          </a:bodyPr>
          <a:lstStyle/>
          <a:p>
            <a:r>
              <a:rPr lang="en-GB" sz="3200" b="1" dirty="0" smtClean="0"/>
              <a:t>Placements in London </a:t>
            </a:r>
            <a:endParaRPr lang="en-GB" sz="3200" b="1" dirty="0"/>
          </a:p>
        </p:txBody>
      </p:sp>
      <p:sp>
        <p:nvSpPr>
          <p:cNvPr id="3" name="Content Placeholder 2"/>
          <p:cNvSpPr>
            <a:spLocks noGrp="1"/>
          </p:cNvSpPr>
          <p:nvPr>
            <p:ph idx="1"/>
          </p:nvPr>
        </p:nvSpPr>
        <p:spPr>
          <a:xfrm>
            <a:off x="683568" y="1124744"/>
            <a:ext cx="7272808" cy="4752528"/>
          </a:xfrm>
          <a:solidFill>
            <a:schemeClr val="accent3">
              <a:lumMod val="20000"/>
              <a:lumOff val="80000"/>
            </a:schemeClr>
          </a:solidFill>
        </p:spPr>
        <p:txBody>
          <a:bodyPr>
            <a:noAutofit/>
          </a:bodyPr>
          <a:lstStyle/>
          <a:p>
            <a:pPr>
              <a:spcBef>
                <a:spcPts val="600"/>
              </a:spcBef>
              <a:spcAft>
                <a:spcPts val="600"/>
              </a:spcAft>
            </a:pPr>
            <a:endParaRPr lang="en-GB" sz="2400" dirty="0" smtClean="0"/>
          </a:p>
          <a:p>
            <a:pPr>
              <a:spcBef>
                <a:spcPts val="600"/>
              </a:spcBef>
              <a:spcAft>
                <a:spcPts val="600"/>
              </a:spcAft>
            </a:pPr>
            <a:r>
              <a:rPr lang="en-GB" sz="2400" dirty="0" smtClean="0"/>
              <a:t>You can apply for a </a:t>
            </a:r>
            <a:r>
              <a:rPr lang="en-GB" sz="2400" b="1" dirty="0" smtClean="0"/>
              <a:t>Student Oyster Card.</a:t>
            </a:r>
          </a:p>
          <a:p>
            <a:pPr>
              <a:spcBef>
                <a:spcPts val="600"/>
              </a:spcBef>
              <a:spcAft>
                <a:spcPts val="600"/>
              </a:spcAft>
            </a:pPr>
            <a:r>
              <a:rPr lang="en-GB" sz="2400" dirty="0" smtClean="0"/>
              <a:t>When you apply online for an Oyster Card, the Student Services Centre will confirm your registration as part of this process.</a:t>
            </a:r>
          </a:p>
          <a:p>
            <a:pPr marL="0" indent="0">
              <a:spcBef>
                <a:spcPts val="600"/>
              </a:spcBef>
              <a:spcAft>
                <a:spcPts val="600"/>
              </a:spcAft>
              <a:buNone/>
            </a:pPr>
            <a:endParaRPr lang="en-GB" sz="2400" dirty="0"/>
          </a:p>
          <a:p>
            <a:pPr marL="0" indent="0">
              <a:spcBef>
                <a:spcPts val="600"/>
              </a:spcBef>
              <a:spcAft>
                <a:spcPts val="600"/>
              </a:spcAft>
              <a:buNone/>
            </a:pPr>
            <a:r>
              <a:rPr lang="x-none" sz="2400" dirty="0" smtClean="0"/>
              <a:t>The </a:t>
            </a:r>
            <a:r>
              <a:rPr lang="x-none" sz="2400" dirty="0"/>
              <a:t>Oyster Card application is at:</a:t>
            </a:r>
            <a:endParaRPr lang="en-GB" sz="2400" dirty="0"/>
          </a:p>
          <a:p>
            <a:pPr marL="0" indent="0">
              <a:spcBef>
                <a:spcPts val="600"/>
              </a:spcBef>
              <a:spcAft>
                <a:spcPts val="600"/>
              </a:spcAft>
              <a:buNone/>
            </a:pPr>
            <a:r>
              <a:rPr lang="x-none" sz="2400" u="sng" dirty="0">
                <a:hlinkClick r:id="rId2"/>
              </a:rPr>
              <a:t>https://</a:t>
            </a:r>
            <a:r>
              <a:rPr lang="x-none" sz="2400" u="sng" dirty="0" smtClean="0">
                <a:hlinkClick r:id="rId2"/>
              </a:rPr>
              <a:t>photocard.tfl.gov.uk/tfl/registerApplicationStart.do?est=placement&amp;mode=init</a:t>
            </a:r>
            <a:endParaRPr lang="en-GB" sz="2400" dirty="0"/>
          </a:p>
        </p:txBody>
      </p:sp>
    </p:spTree>
    <p:extLst>
      <p:ext uri="{BB962C8B-B14F-4D97-AF65-F5344CB8AC3E}">
        <p14:creationId xmlns:p14="http://schemas.microsoft.com/office/powerpoint/2010/main" val="411803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013576" cy="936104"/>
          </a:xfrm>
          <a:solidFill>
            <a:schemeClr val="accent3">
              <a:lumMod val="60000"/>
              <a:lumOff val="40000"/>
            </a:schemeClr>
          </a:solidFill>
        </p:spPr>
        <p:txBody>
          <a:bodyPr vert="horz" lIns="91440" tIns="45720" rIns="91440" bIns="45720" rtlCol="0" anchor="ctr">
            <a:normAutofit fontScale="90000"/>
          </a:bodyPr>
          <a:lstStyle/>
          <a:p>
            <a:r>
              <a:rPr lang="en-GB" sz="3200" b="1" dirty="0" smtClean="0"/>
              <a:t>Placements Outside Leeds, Bradford,</a:t>
            </a:r>
            <a:br>
              <a:rPr lang="en-GB" sz="3200" b="1" dirty="0" smtClean="0"/>
            </a:br>
            <a:r>
              <a:rPr lang="en-GB" sz="3200" b="1" dirty="0" smtClean="0"/>
              <a:t>Wakefield and Kirklees </a:t>
            </a:r>
            <a:endParaRPr lang="en-GB" sz="3200" b="1" dirty="0"/>
          </a:p>
        </p:txBody>
      </p:sp>
      <p:sp>
        <p:nvSpPr>
          <p:cNvPr id="3" name="Content Placeholder 2"/>
          <p:cNvSpPr>
            <a:spLocks noGrp="1"/>
          </p:cNvSpPr>
          <p:nvPr>
            <p:ph idx="1"/>
          </p:nvPr>
        </p:nvSpPr>
        <p:spPr>
          <a:xfrm>
            <a:off x="683568" y="1268760"/>
            <a:ext cx="7560840" cy="5256584"/>
          </a:xfrm>
          <a:solidFill>
            <a:schemeClr val="accent3">
              <a:lumMod val="20000"/>
              <a:lumOff val="80000"/>
            </a:schemeClr>
          </a:solidFill>
        </p:spPr>
        <p:txBody>
          <a:bodyPr>
            <a:noAutofit/>
          </a:bodyPr>
          <a:lstStyle/>
          <a:p>
            <a:pPr>
              <a:spcBef>
                <a:spcPts val="600"/>
              </a:spcBef>
              <a:spcAft>
                <a:spcPts val="600"/>
              </a:spcAft>
            </a:pPr>
            <a:endParaRPr lang="en-GB" sz="1000" dirty="0" smtClean="0"/>
          </a:p>
          <a:p>
            <a:pPr>
              <a:spcBef>
                <a:spcPts val="600"/>
              </a:spcBef>
              <a:spcAft>
                <a:spcPts val="600"/>
              </a:spcAft>
            </a:pPr>
            <a:r>
              <a:rPr lang="x-none" sz="2000" dirty="0" smtClean="0"/>
              <a:t>Make </a:t>
            </a:r>
            <a:r>
              <a:rPr lang="x-none" sz="2000" dirty="0"/>
              <a:t>sure that </a:t>
            </a:r>
            <a:r>
              <a:rPr lang="en-GB" sz="2000" dirty="0" smtClean="0"/>
              <a:t>you update</a:t>
            </a:r>
            <a:r>
              <a:rPr lang="x-none" sz="2000" dirty="0" smtClean="0"/>
              <a:t> </a:t>
            </a:r>
            <a:r>
              <a:rPr lang="x-none" sz="2000" dirty="0"/>
              <a:t>your </a:t>
            </a:r>
            <a:r>
              <a:rPr lang="en-GB" sz="2000" dirty="0"/>
              <a:t>‘</a:t>
            </a:r>
            <a:r>
              <a:rPr lang="x-none" sz="2000" dirty="0"/>
              <a:t>term time</a:t>
            </a:r>
            <a:r>
              <a:rPr lang="en-GB" sz="2000" dirty="0"/>
              <a:t>’</a:t>
            </a:r>
            <a:r>
              <a:rPr lang="x-none" sz="2000" dirty="0"/>
              <a:t> address on the University Portal.</a:t>
            </a:r>
            <a:endParaRPr lang="en-GB" sz="2000" dirty="0"/>
          </a:p>
          <a:p>
            <a:pPr>
              <a:spcBef>
                <a:spcPts val="600"/>
              </a:spcBef>
              <a:spcAft>
                <a:spcPts val="600"/>
              </a:spcAft>
            </a:pPr>
            <a:r>
              <a:rPr lang="en-GB" sz="2000" dirty="0" smtClean="0"/>
              <a:t>If you will be living in in Leeds, Bradford, Wakefield, or Kirklees, the University will confirm with the Council that you are a registered student and you should not receive a Council Tax Bill.</a:t>
            </a:r>
          </a:p>
          <a:p>
            <a:pPr>
              <a:spcBef>
                <a:spcPts val="600"/>
              </a:spcBef>
              <a:spcAft>
                <a:spcPts val="600"/>
              </a:spcAft>
            </a:pPr>
            <a:r>
              <a:rPr lang="en-GB" sz="2000" dirty="0" smtClean="0"/>
              <a:t>If you will be living anywhere else in the UK, you can apply for </a:t>
            </a:r>
            <a:r>
              <a:rPr lang="en-GB" sz="2000" b="1" dirty="0" smtClean="0"/>
              <a:t>Council Tax Exemption</a:t>
            </a:r>
            <a:r>
              <a:rPr lang="en-GB" sz="2000" dirty="0" smtClean="0"/>
              <a:t>.</a:t>
            </a:r>
          </a:p>
          <a:p>
            <a:pPr>
              <a:spcBef>
                <a:spcPts val="600"/>
              </a:spcBef>
              <a:spcAft>
                <a:spcPts val="600"/>
              </a:spcAft>
            </a:pPr>
            <a:r>
              <a:rPr lang="x-none" sz="2000" dirty="0" smtClean="0"/>
              <a:t>You </a:t>
            </a:r>
            <a:r>
              <a:rPr lang="x-none" sz="2000" dirty="0"/>
              <a:t>will need a </a:t>
            </a:r>
            <a:r>
              <a:rPr lang="x-none" sz="2000" b="1" dirty="0" smtClean="0"/>
              <a:t>Confirmation </a:t>
            </a:r>
            <a:r>
              <a:rPr lang="x-none" sz="2000" b="1" dirty="0"/>
              <a:t>of </a:t>
            </a:r>
            <a:r>
              <a:rPr lang="x-none" sz="2000" b="1" dirty="0" smtClean="0"/>
              <a:t>Registration </a:t>
            </a:r>
            <a:r>
              <a:rPr lang="x-none" sz="2000" dirty="0"/>
              <a:t>letter from </a:t>
            </a:r>
            <a:r>
              <a:rPr lang="en-GB" sz="2000" dirty="0"/>
              <a:t>the </a:t>
            </a:r>
            <a:r>
              <a:rPr lang="x-none" sz="2000" dirty="0"/>
              <a:t>Student Services</a:t>
            </a:r>
            <a:r>
              <a:rPr lang="en-GB" sz="2000" dirty="0"/>
              <a:t> Centre</a:t>
            </a:r>
            <a:r>
              <a:rPr lang="x-none" sz="2000" dirty="0"/>
              <a:t> to apply </a:t>
            </a:r>
            <a:r>
              <a:rPr lang="x-none" sz="2000" dirty="0" smtClean="0"/>
              <a:t>for </a:t>
            </a:r>
            <a:r>
              <a:rPr lang="x-none" sz="2000" dirty="0"/>
              <a:t>Council</a:t>
            </a:r>
            <a:r>
              <a:rPr lang="en-GB" sz="2000" dirty="0"/>
              <a:t> Tax</a:t>
            </a:r>
            <a:r>
              <a:rPr lang="x-none" sz="2000" dirty="0"/>
              <a:t> Exemption.</a:t>
            </a:r>
            <a:endParaRPr lang="en-GB" sz="2000" dirty="0"/>
          </a:p>
          <a:p>
            <a:pPr marL="0" indent="0">
              <a:spcBef>
                <a:spcPts val="600"/>
              </a:spcBef>
              <a:spcAft>
                <a:spcPts val="600"/>
              </a:spcAft>
              <a:buNone/>
            </a:pPr>
            <a:r>
              <a:rPr lang="en-GB" sz="2000" dirty="0" smtClean="0"/>
              <a:t>The </a:t>
            </a:r>
            <a:r>
              <a:rPr lang="en-GB" sz="2000" dirty="0"/>
              <a:t>Council Tax Exemption link is:</a:t>
            </a:r>
          </a:p>
          <a:p>
            <a:pPr marL="0" indent="0">
              <a:spcBef>
                <a:spcPts val="600"/>
              </a:spcBef>
              <a:spcAft>
                <a:spcPts val="600"/>
              </a:spcAft>
              <a:buNone/>
            </a:pPr>
            <a:r>
              <a:rPr lang="en-GB" sz="2000" u="sng" dirty="0">
                <a:hlinkClick r:id="rId2"/>
              </a:rPr>
              <a:t>http://</a:t>
            </a:r>
            <a:r>
              <a:rPr lang="en-GB" sz="2000" u="sng" dirty="0" smtClean="0">
                <a:hlinkClick r:id="rId2"/>
              </a:rPr>
              <a:t>www.leeds.ac.uk/studentservicescentre/counterservices/counciltax.htm</a:t>
            </a:r>
            <a:endParaRPr lang="en-GB" sz="2000" dirty="0"/>
          </a:p>
        </p:txBody>
      </p:sp>
    </p:spTree>
    <p:extLst>
      <p:ext uri="{BB962C8B-B14F-4D97-AF65-F5344CB8AC3E}">
        <p14:creationId xmlns:p14="http://schemas.microsoft.com/office/powerpoint/2010/main" val="3972000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301608" cy="720080"/>
          </a:xfrm>
          <a:solidFill>
            <a:schemeClr val="accent3">
              <a:lumMod val="60000"/>
              <a:lumOff val="40000"/>
            </a:schemeClr>
          </a:solidFill>
        </p:spPr>
        <p:txBody>
          <a:bodyPr>
            <a:normAutofit/>
          </a:bodyPr>
          <a:lstStyle/>
          <a:p>
            <a:r>
              <a:rPr lang="en-GB" sz="3200" b="1" dirty="0" smtClean="0"/>
              <a:t>Applying For </a:t>
            </a:r>
            <a:r>
              <a:rPr lang="en-GB" sz="3200" b="1" dirty="0"/>
              <a:t>Y</a:t>
            </a:r>
            <a:r>
              <a:rPr lang="en-GB" sz="3200" b="1" dirty="0" smtClean="0"/>
              <a:t>our </a:t>
            </a:r>
            <a:r>
              <a:rPr lang="en-GB" sz="3200" b="1" dirty="0"/>
              <a:t>S</a:t>
            </a:r>
            <a:r>
              <a:rPr lang="en-GB" sz="3200" b="1" dirty="0" smtClean="0"/>
              <a:t>tudent </a:t>
            </a:r>
            <a:r>
              <a:rPr lang="en-GB" sz="3200" b="1" dirty="0"/>
              <a:t>L</a:t>
            </a:r>
            <a:r>
              <a:rPr lang="en-GB" sz="3200" b="1" dirty="0" smtClean="0"/>
              <a:t>oan</a:t>
            </a:r>
            <a:endParaRPr lang="en-GB" sz="3200" b="1" dirty="0"/>
          </a:p>
        </p:txBody>
      </p:sp>
      <p:sp>
        <p:nvSpPr>
          <p:cNvPr id="3" name="Content Placeholder 2"/>
          <p:cNvSpPr>
            <a:spLocks noGrp="1"/>
          </p:cNvSpPr>
          <p:nvPr>
            <p:ph idx="1"/>
          </p:nvPr>
        </p:nvSpPr>
        <p:spPr>
          <a:xfrm>
            <a:off x="539552" y="1052736"/>
            <a:ext cx="8301608" cy="5328592"/>
          </a:xfrm>
          <a:solidFill>
            <a:schemeClr val="accent3">
              <a:lumMod val="20000"/>
              <a:lumOff val="80000"/>
            </a:schemeClr>
          </a:solidFill>
        </p:spPr>
        <p:txBody>
          <a:bodyPr>
            <a:normAutofit fontScale="70000" lnSpcReduction="20000"/>
          </a:bodyPr>
          <a:lstStyle/>
          <a:p>
            <a:pPr marL="0" indent="0">
              <a:lnSpc>
                <a:spcPct val="134000"/>
              </a:lnSpc>
              <a:spcBef>
                <a:spcPts val="600"/>
              </a:spcBef>
              <a:spcAft>
                <a:spcPts val="600"/>
              </a:spcAft>
              <a:buNone/>
            </a:pPr>
            <a:r>
              <a:rPr lang="en-GB" dirty="0" smtClean="0"/>
              <a:t>You can apply online for your student loan from 22</a:t>
            </a:r>
            <a:r>
              <a:rPr lang="en-GB" baseline="30000" dirty="0" smtClean="0"/>
              <a:t>nd</a:t>
            </a:r>
            <a:r>
              <a:rPr lang="en-GB" dirty="0" smtClean="0"/>
              <a:t> February. You will need to complete the application with all the details of your placement year and you must check/enter the following: </a:t>
            </a:r>
          </a:p>
          <a:p>
            <a:pPr>
              <a:lnSpc>
                <a:spcPct val="134000"/>
              </a:lnSpc>
              <a:spcBef>
                <a:spcPts val="600"/>
              </a:spcBef>
              <a:spcAft>
                <a:spcPts val="600"/>
              </a:spcAft>
            </a:pPr>
            <a:r>
              <a:rPr lang="en-GB" dirty="0" smtClean="0"/>
              <a:t>your correct 4 year course title – </a:t>
            </a:r>
            <a:r>
              <a:rPr lang="en-GB" i="1" dirty="0" smtClean="0"/>
              <a:t>Course Name (IND)</a:t>
            </a:r>
          </a:p>
          <a:p>
            <a:pPr>
              <a:lnSpc>
                <a:spcPct val="134000"/>
              </a:lnSpc>
              <a:spcBef>
                <a:spcPts val="600"/>
              </a:spcBef>
              <a:spcAft>
                <a:spcPts val="600"/>
              </a:spcAft>
            </a:pPr>
            <a:r>
              <a:rPr lang="en-GB" dirty="0"/>
              <a:t>t</a:t>
            </a:r>
            <a:r>
              <a:rPr lang="en-GB" dirty="0" smtClean="0"/>
              <a:t>he end date of your course (taking account of the additional year)</a:t>
            </a:r>
          </a:p>
          <a:p>
            <a:pPr>
              <a:lnSpc>
                <a:spcPct val="134000"/>
              </a:lnSpc>
              <a:spcBef>
                <a:spcPts val="600"/>
              </a:spcBef>
              <a:spcAft>
                <a:spcPts val="600"/>
              </a:spcAft>
            </a:pPr>
            <a:r>
              <a:rPr lang="en-GB" dirty="0" smtClean="0"/>
              <a:t>the </a:t>
            </a:r>
            <a:r>
              <a:rPr lang="en-GB" dirty="0"/>
              <a:t>correct tuition </a:t>
            </a:r>
            <a:r>
              <a:rPr lang="en-GB" dirty="0" smtClean="0"/>
              <a:t>fee</a:t>
            </a:r>
          </a:p>
          <a:p>
            <a:pPr>
              <a:lnSpc>
                <a:spcPct val="134000"/>
              </a:lnSpc>
              <a:spcBef>
                <a:spcPts val="600"/>
              </a:spcBef>
              <a:spcAft>
                <a:spcPts val="600"/>
              </a:spcAft>
            </a:pPr>
            <a:r>
              <a:rPr lang="en-GB" dirty="0" smtClean="0"/>
              <a:t>where </a:t>
            </a:r>
            <a:r>
              <a:rPr lang="en-GB" dirty="0"/>
              <a:t>you will be for each term </a:t>
            </a:r>
          </a:p>
          <a:p>
            <a:pPr>
              <a:lnSpc>
                <a:spcPct val="134000"/>
              </a:lnSpc>
              <a:spcBef>
                <a:spcPts val="600"/>
              </a:spcBef>
              <a:spcAft>
                <a:spcPts val="600"/>
              </a:spcAft>
            </a:pPr>
            <a:r>
              <a:rPr lang="en-GB" dirty="0" smtClean="0"/>
              <a:t>the </a:t>
            </a:r>
            <a:r>
              <a:rPr lang="en-GB" dirty="0"/>
              <a:t>name of the </a:t>
            </a:r>
            <a:r>
              <a:rPr lang="en-GB" dirty="0" smtClean="0"/>
              <a:t>work place</a:t>
            </a:r>
          </a:p>
          <a:p>
            <a:pPr>
              <a:lnSpc>
                <a:spcPct val="134000"/>
              </a:lnSpc>
              <a:spcBef>
                <a:spcPts val="600"/>
              </a:spcBef>
              <a:spcAft>
                <a:spcPts val="600"/>
              </a:spcAft>
            </a:pPr>
            <a:r>
              <a:rPr lang="en-GB" dirty="0" smtClean="0"/>
              <a:t>the country</a:t>
            </a:r>
            <a:endParaRPr lang="en-GB" dirty="0"/>
          </a:p>
          <a:p>
            <a:pPr>
              <a:lnSpc>
                <a:spcPct val="134000"/>
              </a:lnSpc>
              <a:spcBef>
                <a:spcPts val="600"/>
              </a:spcBef>
              <a:spcAft>
                <a:spcPts val="600"/>
              </a:spcAft>
            </a:pPr>
            <a:r>
              <a:rPr lang="en-GB" dirty="0" smtClean="0"/>
              <a:t>if you </a:t>
            </a:r>
            <a:r>
              <a:rPr lang="en-GB" dirty="0"/>
              <a:t>will be part of an Erasmus programme </a:t>
            </a:r>
            <a:endParaRPr lang="en-GB" dirty="0" smtClean="0"/>
          </a:p>
        </p:txBody>
      </p:sp>
    </p:spTree>
    <p:extLst>
      <p:ext uri="{BB962C8B-B14F-4D97-AF65-F5344CB8AC3E}">
        <p14:creationId xmlns:p14="http://schemas.microsoft.com/office/powerpoint/2010/main" val="295029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24" y="116632"/>
            <a:ext cx="8204430" cy="648072"/>
          </a:xfrm>
          <a:solidFill>
            <a:schemeClr val="accent3">
              <a:lumMod val="60000"/>
              <a:lumOff val="40000"/>
            </a:schemeClr>
          </a:solidFill>
        </p:spPr>
        <p:txBody>
          <a:bodyPr>
            <a:normAutofit/>
          </a:bodyPr>
          <a:lstStyle/>
          <a:p>
            <a:r>
              <a:rPr lang="en-GB" sz="3200" b="1" dirty="0" smtClean="0"/>
              <a:t>Applying For </a:t>
            </a:r>
            <a:r>
              <a:rPr lang="en-GB" sz="3200" b="1" dirty="0"/>
              <a:t>Y</a:t>
            </a:r>
            <a:r>
              <a:rPr lang="en-GB" sz="3200" b="1" dirty="0" smtClean="0"/>
              <a:t>our </a:t>
            </a:r>
            <a:r>
              <a:rPr lang="en-GB" sz="3200" b="1" dirty="0"/>
              <a:t>S</a:t>
            </a:r>
            <a:r>
              <a:rPr lang="en-GB" sz="3200" b="1" dirty="0" smtClean="0"/>
              <a:t>tudent </a:t>
            </a:r>
            <a:r>
              <a:rPr lang="en-GB" sz="3200" b="1" dirty="0"/>
              <a:t>L</a:t>
            </a:r>
            <a:r>
              <a:rPr lang="en-GB" sz="3200" b="1" dirty="0" smtClean="0"/>
              <a:t>oan</a:t>
            </a:r>
            <a:endParaRPr lang="en-GB" sz="3200" b="1" dirty="0"/>
          </a:p>
        </p:txBody>
      </p:sp>
      <p:pic>
        <p:nvPicPr>
          <p:cNvPr id="6" name="Picture 5" descr="SREGPRT37117030912290.pdf - Adobe Reader"/>
          <p:cNvPicPr>
            <a:picLocks noChangeAspect="1"/>
          </p:cNvPicPr>
          <p:nvPr/>
        </p:nvPicPr>
        <p:blipFill rotWithShape="1">
          <a:blip r:embed="rId2">
            <a:extLst>
              <a:ext uri="{28A0092B-C50C-407E-A947-70E740481C1C}">
                <a14:useLocalDpi xmlns:a14="http://schemas.microsoft.com/office/drawing/2010/main" val="0"/>
              </a:ext>
            </a:extLst>
          </a:blip>
          <a:srcRect l="28357" t="11150" r="25761" b="10101"/>
          <a:stretch/>
        </p:blipFill>
        <p:spPr>
          <a:xfrm>
            <a:off x="548060" y="891573"/>
            <a:ext cx="3992122" cy="5649230"/>
          </a:xfrm>
          <a:prstGeom prst="rect">
            <a:avLst/>
          </a:prstGeom>
          <a:ln w="28575">
            <a:solidFill>
              <a:schemeClr val="accent3">
                <a:lumMod val="50000"/>
              </a:schemeClr>
            </a:solidFill>
          </a:ln>
        </p:spPr>
      </p:pic>
      <p:pic>
        <p:nvPicPr>
          <p:cNvPr id="7" name="Picture 6" descr="SREGPRT37117030912290.pdf - Adobe Reader"/>
          <p:cNvPicPr>
            <a:picLocks noChangeAspect="1"/>
          </p:cNvPicPr>
          <p:nvPr/>
        </p:nvPicPr>
        <p:blipFill rotWithShape="1">
          <a:blip r:embed="rId3">
            <a:extLst>
              <a:ext uri="{28A0092B-C50C-407E-A947-70E740481C1C}">
                <a14:useLocalDpi xmlns:a14="http://schemas.microsoft.com/office/drawing/2010/main" val="0"/>
              </a:ext>
            </a:extLst>
          </a:blip>
          <a:srcRect l="28357" t="12202" r="25761" b="6950"/>
          <a:stretch/>
        </p:blipFill>
        <p:spPr>
          <a:xfrm>
            <a:off x="4854422" y="891572"/>
            <a:ext cx="3888432" cy="5649231"/>
          </a:xfrm>
          <a:prstGeom prst="rect">
            <a:avLst/>
          </a:prstGeom>
          <a:ln w="28575">
            <a:solidFill>
              <a:schemeClr val="accent3">
                <a:lumMod val="50000"/>
              </a:schemeClr>
            </a:solidFill>
          </a:ln>
        </p:spPr>
      </p:pic>
    </p:spTree>
    <p:extLst>
      <p:ext uri="{BB962C8B-B14F-4D97-AF65-F5344CB8AC3E}">
        <p14:creationId xmlns:p14="http://schemas.microsoft.com/office/powerpoint/2010/main" val="203537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303" y="188640"/>
            <a:ext cx="7970190" cy="706090"/>
          </a:xfrm>
          <a:solidFill>
            <a:schemeClr val="accent3">
              <a:lumMod val="60000"/>
              <a:lumOff val="40000"/>
            </a:schemeClr>
          </a:solidFill>
        </p:spPr>
        <p:txBody>
          <a:bodyPr>
            <a:normAutofit/>
          </a:bodyPr>
          <a:lstStyle/>
          <a:p>
            <a:r>
              <a:rPr lang="en-GB" sz="3200" b="1" dirty="0" smtClean="0"/>
              <a:t>Applying For </a:t>
            </a:r>
            <a:r>
              <a:rPr lang="en-GB" sz="3200" b="1" dirty="0"/>
              <a:t>Y</a:t>
            </a:r>
            <a:r>
              <a:rPr lang="en-GB" sz="3200" b="1" dirty="0" smtClean="0"/>
              <a:t>our </a:t>
            </a:r>
            <a:r>
              <a:rPr lang="en-GB" sz="3200" b="1" dirty="0"/>
              <a:t>S</a:t>
            </a:r>
            <a:r>
              <a:rPr lang="en-GB" sz="3200" b="1" dirty="0" smtClean="0"/>
              <a:t>tudent </a:t>
            </a:r>
            <a:r>
              <a:rPr lang="en-GB" sz="3200" b="1" dirty="0"/>
              <a:t>L</a:t>
            </a:r>
            <a:r>
              <a:rPr lang="en-GB" sz="3200" b="1" dirty="0" smtClean="0"/>
              <a:t>oan</a:t>
            </a:r>
            <a:endParaRPr lang="en-GB" sz="3200" b="1" dirty="0"/>
          </a:p>
        </p:txBody>
      </p:sp>
      <p:pic>
        <p:nvPicPr>
          <p:cNvPr id="3" name="Picture 2" descr="SREGPRT37117030912290.pdf - Adobe Reader"/>
          <p:cNvPicPr>
            <a:picLocks noChangeAspect="1"/>
          </p:cNvPicPr>
          <p:nvPr/>
        </p:nvPicPr>
        <p:blipFill rotWithShape="1">
          <a:blip r:embed="rId2">
            <a:extLst>
              <a:ext uri="{28A0092B-C50C-407E-A947-70E740481C1C}">
                <a14:useLocalDpi xmlns:a14="http://schemas.microsoft.com/office/drawing/2010/main" val="0"/>
              </a:ext>
            </a:extLst>
          </a:blip>
          <a:srcRect l="27703" t="14700" r="25550" b="6551"/>
          <a:stretch/>
        </p:blipFill>
        <p:spPr>
          <a:xfrm>
            <a:off x="676303" y="980728"/>
            <a:ext cx="3992124" cy="5544616"/>
          </a:xfrm>
          <a:prstGeom prst="rect">
            <a:avLst/>
          </a:prstGeom>
          <a:ln w="28575">
            <a:solidFill>
              <a:schemeClr val="accent3">
                <a:lumMod val="50000"/>
              </a:schemeClr>
            </a:solidFill>
          </a:ln>
        </p:spPr>
      </p:pic>
      <p:pic>
        <p:nvPicPr>
          <p:cNvPr id="4" name="Picture 3" descr="SREGPRT37117030912290.pdf - Adobe Reader"/>
          <p:cNvPicPr>
            <a:picLocks noChangeAspect="1"/>
          </p:cNvPicPr>
          <p:nvPr/>
        </p:nvPicPr>
        <p:blipFill rotWithShape="1">
          <a:blip r:embed="rId3">
            <a:extLst>
              <a:ext uri="{28A0092B-C50C-407E-A947-70E740481C1C}">
                <a14:useLocalDpi xmlns:a14="http://schemas.microsoft.com/office/drawing/2010/main" val="0"/>
              </a:ext>
            </a:extLst>
          </a:blip>
          <a:srcRect l="28357" t="18500" r="25761" b="1701"/>
          <a:stretch/>
        </p:blipFill>
        <p:spPr>
          <a:xfrm>
            <a:off x="4779852" y="980727"/>
            <a:ext cx="3866641" cy="5544617"/>
          </a:xfrm>
          <a:prstGeom prst="rect">
            <a:avLst/>
          </a:prstGeom>
          <a:ln w="28575">
            <a:solidFill>
              <a:schemeClr val="accent3">
                <a:lumMod val="50000"/>
              </a:schemeClr>
            </a:solidFill>
          </a:ln>
        </p:spPr>
      </p:pic>
    </p:spTree>
    <p:extLst>
      <p:ext uri="{BB962C8B-B14F-4D97-AF65-F5344CB8AC3E}">
        <p14:creationId xmlns:p14="http://schemas.microsoft.com/office/powerpoint/2010/main" val="200627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52" y="404664"/>
            <a:ext cx="8229600" cy="1143000"/>
          </a:xfrm>
          <a:solidFill>
            <a:schemeClr val="accent3">
              <a:lumMod val="60000"/>
              <a:lumOff val="40000"/>
            </a:schemeClr>
          </a:solidFill>
        </p:spPr>
        <p:txBody>
          <a:bodyPr vert="horz" lIns="91440" tIns="45720" rIns="91440" bIns="45720" rtlCol="0" anchor="ctr">
            <a:normAutofit/>
          </a:bodyPr>
          <a:lstStyle/>
          <a:p>
            <a:r>
              <a:rPr lang="en-GB" sz="3200" b="1" dirty="0"/>
              <a:t>Your </a:t>
            </a:r>
            <a:r>
              <a:rPr lang="en-GB" sz="3200" b="1" dirty="0" smtClean="0"/>
              <a:t>Student Finance Application </a:t>
            </a:r>
            <a:r>
              <a:rPr lang="en-GB" sz="3200" b="1" dirty="0"/>
              <a:t>for </a:t>
            </a:r>
            <a:r>
              <a:rPr lang="en-GB" sz="3200" b="1" dirty="0" smtClean="0"/>
              <a:t>2017/18</a:t>
            </a:r>
            <a:endParaRPr lang="en-GB" sz="3200" b="1" dirty="0"/>
          </a:p>
        </p:txBody>
      </p:sp>
      <p:sp>
        <p:nvSpPr>
          <p:cNvPr id="3" name="Content Placeholder 2"/>
          <p:cNvSpPr>
            <a:spLocks noGrp="1"/>
          </p:cNvSpPr>
          <p:nvPr>
            <p:ph idx="1"/>
          </p:nvPr>
        </p:nvSpPr>
        <p:spPr>
          <a:xfrm>
            <a:off x="442352" y="2060848"/>
            <a:ext cx="8229600" cy="3528392"/>
          </a:xfrm>
          <a:solidFill>
            <a:schemeClr val="accent3">
              <a:lumMod val="20000"/>
              <a:lumOff val="80000"/>
            </a:schemeClr>
          </a:solidFill>
        </p:spPr>
        <p:txBody>
          <a:bodyPr>
            <a:normAutofit/>
          </a:bodyPr>
          <a:lstStyle/>
          <a:p>
            <a:pPr>
              <a:lnSpc>
                <a:spcPct val="124000"/>
              </a:lnSpc>
              <a:spcBef>
                <a:spcPts val="600"/>
              </a:spcBef>
              <a:spcAft>
                <a:spcPts val="600"/>
              </a:spcAft>
            </a:pPr>
            <a:r>
              <a:rPr lang="en-GB" sz="2600" dirty="0" smtClean="0"/>
              <a:t>Please be aware that your loan provider will update your record, and </a:t>
            </a:r>
            <a:r>
              <a:rPr lang="en-GB" sz="2600" i="1" dirty="0" smtClean="0"/>
              <a:t>calculate your funding entitlement</a:t>
            </a:r>
            <a:r>
              <a:rPr lang="en-GB" sz="2600" dirty="0" smtClean="0"/>
              <a:t>, from the information on your application form.</a:t>
            </a:r>
          </a:p>
          <a:p>
            <a:pPr>
              <a:lnSpc>
                <a:spcPct val="124000"/>
              </a:lnSpc>
              <a:spcBef>
                <a:spcPts val="600"/>
              </a:spcBef>
              <a:spcAft>
                <a:spcPts val="600"/>
              </a:spcAft>
            </a:pPr>
            <a:r>
              <a:rPr lang="en-GB" sz="2600" dirty="0" smtClean="0"/>
              <a:t>The University does not send details of your placement to your loan provider unless specifically requested to do so in writing by the loan company.</a:t>
            </a:r>
            <a:endParaRPr lang="en-GB" sz="2600" dirty="0"/>
          </a:p>
        </p:txBody>
      </p:sp>
    </p:spTree>
    <p:extLst>
      <p:ext uri="{BB962C8B-B14F-4D97-AF65-F5344CB8AC3E}">
        <p14:creationId xmlns:p14="http://schemas.microsoft.com/office/powerpoint/2010/main" val="210011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412875"/>
            <a:ext cx="7772400" cy="576263"/>
          </a:xfrm>
        </p:spPr>
        <p:txBody>
          <a:bodyPr/>
          <a:lstStyle/>
          <a:p>
            <a:pPr algn="ctr" eaLnBrk="1" hangingPunct="1"/>
            <a:r>
              <a:rPr lang="en-GB" altLang="en-US" sz="3200" smtClean="0"/>
              <a:t>Today’s Session</a:t>
            </a:r>
          </a:p>
        </p:txBody>
      </p:sp>
      <p:sp>
        <p:nvSpPr>
          <p:cNvPr id="5123" name="Rectangle 3"/>
          <p:cNvSpPr>
            <a:spLocks noGrp="1" noChangeArrowheads="1"/>
          </p:cNvSpPr>
          <p:nvPr>
            <p:ph type="body" idx="1"/>
          </p:nvPr>
        </p:nvSpPr>
        <p:spPr>
          <a:xfrm>
            <a:off x="611188" y="1916113"/>
            <a:ext cx="7921625" cy="403225"/>
          </a:xfrm>
          <a:noFill/>
        </p:spPr>
        <p:txBody>
          <a:bodyPr>
            <a:spAutoFit/>
          </a:bodyPr>
          <a:lstStyle/>
          <a:p>
            <a:pPr eaLnBrk="1" hangingPunct="1">
              <a:buFont typeface="Wingdings" panose="05000000000000000000" pitchFamily="2" charset="2"/>
              <a:buNone/>
            </a:pPr>
            <a:endParaRPr lang="en-GB" altLang="en-US" sz="600" smtClean="0"/>
          </a:p>
          <a:p>
            <a:pPr eaLnBrk="1" hangingPunct="1">
              <a:buFont typeface="Wingdings" panose="05000000000000000000" pitchFamily="2" charset="2"/>
              <a:buNone/>
            </a:pPr>
            <a:endParaRPr lang="en-GB" altLang="en-US" sz="1200" smtClean="0"/>
          </a:p>
        </p:txBody>
      </p:sp>
      <p:sp>
        <p:nvSpPr>
          <p:cNvPr id="5124" name="Rectangle 4"/>
          <p:cNvSpPr>
            <a:spLocks noChangeArrowheads="1"/>
          </p:cNvSpPr>
          <p:nvPr/>
        </p:nvSpPr>
        <p:spPr bwMode="ltGray">
          <a:xfrm>
            <a:off x="250825" y="1916113"/>
            <a:ext cx="8893175" cy="509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Aft>
                <a:spcPct val="0"/>
              </a:spcAft>
              <a:buClr>
                <a:srgbClr val="7E0E1A"/>
              </a:buClr>
            </a:pPr>
            <a:r>
              <a:rPr lang="en-GB" dirty="0" smtClean="0">
                <a:solidFill>
                  <a:srgbClr val="000000"/>
                </a:solidFill>
              </a:rPr>
              <a:t>Introductions &amp; your plans for your placement year</a:t>
            </a:r>
          </a:p>
          <a:p>
            <a:pPr eaLnBrk="0" fontAlgn="base" hangingPunct="0">
              <a:spcAft>
                <a:spcPct val="0"/>
              </a:spcAft>
              <a:buClr>
                <a:srgbClr val="7E0E1A"/>
              </a:buClr>
            </a:pPr>
            <a:r>
              <a:rPr lang="en-GB" dirty="0" smtClean="0">
                <a:solidFill>
                  <a:srgbClr val="000000"/>
                </a:solidFill>
              </a:rPr>
              <a:t>Advice on applying for your student loan</a:t>
            </a:r>
          </a:p>
          <a:p>
            <a:pPr eaLnBrk="0" fontAlgn="base" hangingPunct="0">
              <a:spcAft>
                <a:spcPct val="0"/>
              </a:spcAft>
              <a:buClr>
                <a:srgbClr val="7E0E1A"/>
              </a:buClr>
            </a:pPr>
            <a:r>
              <a:rPr lang="en-GB" dirty="0" smtClean="0">
                <a:solidFill>
                  <a:srgbClr val="000000"/>
                </a:solidFill>
              </a:rPr>
              <a:t>Information on tuition fees and maintenance loan</a:t>
            </a:r>
          </a:p>
          <a:p>
            <a:pPr eaLnBrk="0" fontAlgn="base" hangingPunct="0">
              <a:spcAft>
                <a:spcPct val="0"/>
              </a:spcAft>
              <a:buClr>
                <a:srgbClr val="7E0E1A"/>
              </a:buClr>
            </a:pPr>
            <a:r>
              <a:rPr lang="en-GB" dirty="0" smtClean="0">
                <a:solidFill>
                  <a:srgbClr val="000000"/>
                </a:solidFill>
              </a:rPr>
              <a:t>Unpaid placements in the voluntary or public sectors- possible financial support</a:t>
            </a:r>
          </a:p>
          <a:p>
            <a:pPr eaLnBrk="0" fontAlgn="base" hangingPunct="0">
              <a:spcAft>
                <a:spcPct val="0"/>
              </a:spcAft>
              <a:buClr>
                <a:srgbClr val="7E0E1A"/>
              </a:buClr>
            </a:pPr>
            <a:r>
              <a:rPr lang="en-GB" dirty="0" smtClean="0">
                <a:solidFill>
                  <a:srgbClr val="000000"/>
                </a:solidFill>
              </a:rPr>
              <a:t>Travel Grant</a:t>
            </a:r>
          </a:p>
          <a:p>
            <a:pPr eaLnBrk="0" fontAlgn="base" hangingPunct="0">
              <a:spcAft>
                <a:spcPct val="0"/>
              </a:spcAft>
              <a:buClr>
                <a:srgbClr val="7E0E1A"/>
              </a:buClr>
            </a:pPr>
            <a:r>
              <a:rPr lang="en-GB" dirty="0" smtClean="0">
                <a:solidFill>
                  <a:srgbClr val="000000"/>
                </a:solidFill>
              </a:rPr>
              <a:t>Working in London</a:t>
            </a:r>
          </a:p>
          <a:p>
            <a:pPr eaLnBrk="0" fontAlgn="base" hangingPunct="0">
              <a:spcAft>
                <a:spcPct val="0"/>
              </a:spcAft>
              <a:buClr>
                <a:srgbClr val="7E0E1A"/>
              </a:buClr>
            </a:pPr>
            <a:r>
              <a:rPr lang="en-GB" dirty="0" smtClean="0">
                <a:solidFill>
                  <a:srgbClr val="000000"/>
                </a:solidFill>
              </a:rPr>
              <a:t>Working abroad</a:t>
            </a:r>
          </a:p>
          <a:p>
            <a:pPr eaLnBrk="0" fontAlgn="base" hangingPunct="0">
              <a:spcAft>
                <a:spcPct val="0"/>
              </a:spcAft>
              <a:buClr>
                <a:srgbClr val="7E0E1A"/>
              </a:buClr>
            </a:pPr>
            <a:r>
              <a:rPr lang="en-GB" dirty="0" smtClean="0">
                <a:solidFill>
                  <a:srgbClr val="000000"/>
                </a:solidFill>
              </a:rPr>
              <a:t>Accommodation</a:t>
            </a:r>
          </a:p>
          <a:p>
            <a:pPr eaLnBrk="0" fontAlgn="base" hangingPunct="0">
              <a:spcAft>
                <a:spcPct val="0"/>
              </a:spcAft>
              <a:buClr>
                <a:srgbClr val="7E0E1A"/>
              </a:buClr>
            </a:pPr>
            <a:r>
              <a:rPr lang="en-GB" dirty="0">
                <a:solidFill>
                  <a:srgbClr val="000000"/>
                </a:solidFill>
              </a:rPr>
              <a:t>LUU </a:t>
            </a:r>
            <a:r>
              <a:rPr lang="en-GB" dirty="0" smtClean="0">
                <a:solidFill>
                  <a:srgbClr val="000000"/>
                </a:solidFill>
              </a:rPr>
              <a:t>support</a:t>
            </a:r>
          </a:p>
          <a:p>
            <a:pPr eaLnBrk="0" fontAlgn="base" hangingPunct="0">
              <a:spcAft>
                <a:spcPct val="0"/>
              </a:spcAft>
              <a:buClr>
                <a:srgbClr val="7E0E1A"/>
              </a:buClr>
            </a:pPr>
            <a:r>
              <a:rPr lang="en-GB" dirty="0" smtClean="0">
                <a:solidFill>
                  <a:srgbClr val="000000"/>
                </a:solidFill>
              </a:rPr>
              <a:t>Your Placement Year guide</a:t>
            </a:r>
          </a:p>
          <a:p>
            <a:pPr eaLnBrk="0" fontAlgn="base" hangingPunct="0">
              <a:spcBef>
                <a:spcPct val="0"/>
              </a:spcBef>
              <a:spcAft>
                <a:spcPct val="0"/>
              </a:spcAft>
              <a:buClrTx/>
              <a:buFontTx/>
              <a:buNone/>
            </a:pPr>
            <a:endParaRPr lang="en-GB" altLang="en-US" dirty="0" smtClean="0">
              <a:solidFill>
                <a:srgbClr val="000000"/>
              </a:solidFill>
            </a:endParaRPr>
          </a:p>
        </p:txBody>
      </p:sp>
    </p:spTree>
    <p:extLst>
      <p:ext uri="{BB962C8B-B14F-4D97-AF65-F5344CB8AC3E}">
        <p14:creationId xmlns:p14="http://schemas.microsoft.com/office/powerpoint/2010/main" val="1571178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355160" cy="850106"/>
          </a:xfrm>
          <a:solidFill>
            <a:schemeClr val="accent3">
              <a:lumMod val="60000"/>
              <a:lumOff val="40000"/>
            </a:schemeClr>
          </a:solidFill>
        </p:spPr>
        <p:txBody>
          <a:bodyPr vert="horz" lIns="91440" tIns="45720" rIns="91440" bIns="45720" rtlCol="0" anchor="ctr">
            <a:normAutofit/>
          </a:bodyPr>
          <a:lstStyle/>
          <a:p>
            <a:r>
              <a:rPr lang="en-GB" sz="3200" b="1" dirty="0" smtClean="0"/>
              <a:t>University </a:t>
            </a:r>
            <a:r>
              <a:rPr lang="en-GB" sz="3200" b="1" dirty="0"/>
              <a:t>Insurance Policy</a:t>
            </a:r>
          </a:p>
        </p:txBody>
      </p:sp>
      <p:sp>
        <p:nvSpPr>
          <p:cNvPr id="3" name="Content Placeholder 2"/>
          <p:cNvSpPr>
            <a:spLocks noGrp="1"/>
          </p:cNvSpPr>
          <p:nvPr>
            <p:ph idx="1"/>
          </p:nvPr>
        </p:nvSpPr>
        <p:spPr>
          <a:xfrm>
            <a:off x="971600" y="1268760"/>
            <a:ext cx="7355160" cy="5040560"/>
          </a:xfrm>
          <a:solidFill>
            <a:schemeClr val="accent3">
              <a:lumMod val="20000"/>
              <a:lumOff val="80000"/>
            </a:schemeClr>
          </a:solidFill>
        </p:spPr>
        <p:txBody>
          <a:bodyPr>
            <a:noAutofit/>
          </a:bodyPr>
          <a:lstStyle/>
          <a:p>
            <a:pPr marL="0" indent="0">
              <a:spcBef>
                <a:spcPts val="0"/>
              </a:spcBef>
              <a:buNone/>
            </a:pPr>
            <a:endParaRPr lang="en-GB" sz="2400" b="1" dirty="0" smtClean="0"/>
          </a:p>
          <a:p>
            <a:pPr marL="0" indent="0">
              <a:spcBef>
                <a:spcPts val="0"/>
              </a:spcBef>
              <a:buNone/>
            </a:pPr>
            <a:r>
              <a:rPr lang="en-GB" sz="2400" b="1" dirty="0" smtClean="0"/>
              <a:t>Summary </a:t>
            </a:r>
            <a:r>
              <a:rPr lang="en-GB" sz="2400" b="1" dirty="0"/>
              <a:t>of Cover</a:t>
            </a:r>
            <a:r>
              <a:rPr lang="en-GB" sz="2400" dirty="0"/>
              <a:t> </a:t>
            </a:r>
            <a:r>
              <a:rPr lang="en-GB" sz="2400" b="1" dirty="0"/>
              <a:t>Document</a:t>
            </a:r>
            <a:endParaRPr lang="en-GB" sz="2400" dirty="0"/>
          </a:p>
          <a:p>
            <a:pPr>
              <a:spcBef>
                <a:spcPts val="0"/>
              </a:spcBef>
            </a:pPr>
            <a:r>
              <a:rPr lang="en-GB" sz="2400" dirty="0" smtClean="0"/>
              <a:t>The Summary of Cover document </a:t>
            </a:r>
            <a:r>
              <a:rPr lang="en-GB" sz="2400" dirty="0"/>
              <a:t>should be printed and taken with </a:t>
            </a:r>
            <a:r>
              <a:rPr lang="en-GB" sz="2400" dirty="0" smtClean="0"/>
              <a:t>you. Find this at: </a:t>
            </a:r>
            <a:r>
              <a:rPr lang="en-GB" sz="2400" dirty="0" smtClean="0">
                <a:hlinkClick r:id="rId2"/>
              </a:rPr>
              <a:t>http</a:t>
            </a:r>
            <a:r>
              <a:rPr lang="en-GB" sz="2400" dirty="0">
                <a:hlinkClick r:id="rId2"/>
              </a:rPr>
              <a:t>://</a:t>
            </a:r>
            <a:r>
              <a:rPr lang="en-GB" sz="2400" dirty="0" smtClean="0">
                <a:hlinkClick r:id="rId2"/>
              </a:rPr>
              <a:t>www.leeds.ac.uk/insurance/travel.htm</a:t>
            </a:r>
            <a:endParaRPr lang="en-GB" sz="2400" dirty="0" smtClean="0"/>
          </a:p>
          <a:p>
            <a:pPr>
              <a:spcBef>
                <a:spcPts val="0"/>
              </a:spcBef>
            </a:pPr>
            <a:endParaRPr lang="en-GB" sz="2400" b="1" dirty="0" smtClean="0"/>
          </a:p>
          <a:p>
            <a:pPr marL="0" indent="0">
              <a:spcBef>
                <a:spcPts val="0"/>
              </a:spcBef>
              <a:buNone/>
            </a:pPr>
            <a:r>
              <a:rPr lang="en-GB" sz="2400" b="1" dirty="0" smtClean="0"/>
              <a:t>Confirmation </a:t>
            </a:r>
            <a:r>
              <a:rPr lang="en-GB" sz="2400" b="1" dirty="0"/>
              <a:t>of Cover</a:t>
            </a:r>
            <a:endParaRPr lang="en-GB" sz="2400" dirty="0"/>
          </a:p>
          <a:p>
            <a:pPr>
              <a:spcBef>
                <a:spcPts val="0"/>
              </a:spcBef>
            </a:pPr>
            <a:r>
              <a:rPr lang="en-GB" sz="2400" dirty="0"/>
              <a:t>If you require a letter to confirm you have University of </a:t>
            </a:r>
            <a:r>
              <a:rPr lang="en-GB" sz="2400" dirty="0" smtClean="0"/>
              <a:t>Leeds </a:t>
            </a:r>
            <a:r>
              <a:rPr lang="en-GB" sz="2400" dirty="0"/>
              <a:t>insurance for a visa application, please </a:t>
            </a:r>
            <a:r>
              <a:rPr lang="en-GB" sz="2400" dirty="0" smtClean="0"/>
              <a:t>email, </a:t>
            </a:r>
            <a:r>
              <a:rPr lang="en-GB" sz="2400" dirty="0" smtClean="0">
                <a:hlinkClick r:id="rId3"/>
              </a:rPr>
              <a:t>insurance@leeds.ac.uk</a:t>
            </a:r>
            <a:r>
              <a:rPr lang="en-GB" sz="2400" dirty="0" smtClean="0"/>
              <a:t> </a:t>
            </a:r>
            <a:r>
              <a:rPr lang="en-GB" sz="2400" dirty="0"/>
              <a:t>or phone 36029, providing details of your full name, department, destination and dates of trip. You will receive the necessary document by return.</a:t>
            </a:r>
            <a:endParaRPr lang="en-GB" sz="2400" dirty="0">
              <a:effectLst/>
            </a:endParaRPr>
          </a:p>
        </p:txBody>
      </p:sp>
    </p:spTree>
    <p:extLst>
      <p:ext uri="{BB962C8B-B14F-4D97-AF65-F5344CB8AC3E}">
        <p14:creationId xmlns:p14="http://schemas.microsoft.com/office/powerpoint/2010/main" val="170923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430" y="188640"/>
            <a:ext cx="7283700" cy="936104"/>
          </a:xfrm>
          <a:solidFill>
            <a:schemeClr val="accent3">
              <a:lumMod val="60000"/>
              <a:lumOff val="40000"/>
            </a:schemeClr>
          </a:solidFill>
        </p:spPr>
        <p:txBody>
          <a:bodyPr>
            <a:normAutofit/>
          </a:bodyPr>
          <a:lstStyle/>
          <a:p>
            <a:r>
              <a:rPr lang="en-GB" sz="3200" b="1" dirty="0"/>
              <a:t>What </a:t>
            </a:r>
            <a:r>
              <a:rPr lang="en-GB" sz="3200" b="1" u="sng" dirty="0"/>
              <a:t>YOU</a:t>
            </a:r>
            <a:r>
              <a:rPr lang="en-GB" sz="3200" b="1" dirty="0"/>
              <a:t> Need To Do Now</a:t>
            </a:r>
          </a:p>
        </p:txBody>
      </p:sp>
      <p:sp>
        <p:nvSpPr>
          <p:cNvPr id="3" name="Content Placeholder 2"/>
          <p:cNvSpPr>
            <a:spLocks noGrp="1"/>
          </p:cNvSpPr>
          <p:nvPr>
            <p:ph idx="1"/>
          </p:nvPr>
        </p:nvSpPr>
        <p:spPr>
          <a:xfrm>
            <a:off x="924430" y="1268760"/>
            <a:ext cx="7283700" cy="4968552"/>
          </a:xfrm>
          <a:solidFill>
            <a:schemeClr val="accent3">
              <a:lumMod val="20000"/>
              <a:lumOff val="80000"/>
            </a:schemeClr>
          </a:solidFill>
        </p:spPr>
        <p:txBody>
          <a:bodyPr>
            <a:normAutofit/>
          </a:bodyPr>
          <a:lstStyle/>
          <a:p>
            <a:pPr>
              <a:lnSpc>
                <a:spcPct val="134000"/>
              </a:lnSpc>
              <a:spcBef>
                <a:spcPts val="600"/>
              </a:spcBef>
              <a:spcAft>
                <a:spcPts val="600"/>
              </a:spcAft>
            </a:pPr>
            <a:r>
              <a:rPr lang="en-GB" sz="1800" dirty="0"/>
              <a:t>Complete your student loan application as soon as </a:t>
            </a:r>
            <a:r>
              <a:rPr lang="en-GB" sz="1800" dirty="0" smtClean="0"/>
              <a:t>possible.</a:t>
            </a:r>
          </a:p>
          <a:p>
            <a:pPr>
              <a:lnSpc>
                <a:spcPct val="134000"/>
              </a:lnSpc>
              <a:spcBef>
                <a:spcPts val="600"/>
              </a:spcBef>
              <a:spcAft>
                <a:spcPts val="600"/>
              </a:spcAft>
            </a:pPr>
            <a:r>
              <a:rPr lang="en-GB" sz="1800" dirty="0" smtClean="0"/>
              <a:t>If you do not have all the details of your time away when you apply, you can enter “to be confirmed” and update at a later date using the ‘Change of Circumstance’ (CO1) form, downloadable from your account.</a:t>
            </a:r>
          </a:p>
          <a:p>
            <a:pPr>
              <a:lnSpc>
                <a:spcPct val="134000"/>
              </a:lnSpc>
              <a:spcBef>
                <a:spcPts val="600"/>
              </a:spcBef>
              <a:spcAft>
                <a:spcPts val="600"/>
              </a:spcAft>
            </a:pPr>
            <a:r>
              <a:rPr lang="en-GB" sz="1800" dirty="0" smtClean="0"/>
              <a:t>When you receive your ‘Financial Notification’ letter you must sign your ‘Declaration Form’ and return it </a:t>
            </a:r>
            <a:r>
              <a:rPr lang="en-GB" sz="1800" dirty="0"/>
              <a:t>your loan </a:t>
            </a:r>
            <a:r>
              <a:rPr lang="en-GB" sz="1800" dirty="0" smtClean="0"/>
              <a:t>provider as soon as possible. </a:t>
            </a:r>
            <a:r>
              <a:rPr lang="en-GB" sz="1800" i="1" dirty="0" smtClean="0"/>
              <a:t>They will not release any payments until they have this.</a:t>
            </a:r>
          </a:p>
          <a:p>
            <a:pPr>
              <a:lnSpc>
                <a:spcPct val="134000"/>
              </a:lnSpc>
              <a:spcBef>
                <a:spcPts val="600"/>
              </a:spcBef>
              <a:spcAft>
                <a:spcPts val="600"/>
              </a:spcAft>
            </a:pPr>
            <a:r>
              <a:rPr lang="en-GB" sz="1800" dirty="0" smtClean="0"/>
              <a:t>You must still register online with the University of Leeds for the 2017/18 academic year. </a:t>
            </a:r>
            <a:r>
              <a:rPr lang="en-GB" sz="1800" i="1" dirty="0" smtClean="0"/>
              <a:t>You will not be covered by the University Insurance Policy if you are not registered.</a:t>
            </a:r>
            <a:endParaRPr lang="en-GB" sz="1800" i="1" dirty="0"/>
          </a:p>
          <a:p>
            <a:pPr>
              <a:lnSpc>
                <a:spcPct val="134000"/>
              </a:lnSpc>
              <a:spcBef>
                <a:spcPts val="600"/>
              </a:spcBef>
              <a:spcAft>
                <a:spcPts val="600"/>
              </a:spcAft>
            </a:pPr>
            <a:r>
              <a:rPr lang="en-GB" sz="1800" dirty="0" smtClean="0"/>
              <a:t>University online registration will be possible from the 1st August 2017.</a:t>
            </a:r>
            <a:endParaRPr lang="en-GB" dirty="0"/>
          </a:p>
        </p:txBody>
      </p:sp>
    </p:spTree>
    <p:extLst>
      <p:ext uri="{BB962C8B-B14F-4D97-AF65-F5344CB8AC3E}">
        <p14:creationId xmlns:p14="http://schemas.microsoft.com/office/powerpoint/2010/main" val="143093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424936" cy="850106"/>
          </a:xfrm>
          <a:solidFill>
            <a:schemeClr val="accent3">
              <a:lumMod val="60000"/>
              <a:lumOff val="40000"/>
            </a:schemeClr>
          </a:solidFill>
        </p:spPr>
        <p:txBody>
          <a:bodyPr vert="horz" lIns="91440" tIns="45720" rIns="91440" bIns="45720" rtlCol="0" anchor="ctr">
            <a:normAutofit/>
          </a:bodyPr>
          <a:lstStyle/>
          <a:p>
            <a:r>
              <a:rPr lang="en-GB" sz="3200" b="1" dirty="0"/>
              <a:t>Help While You Are Away</a:t>
            </a:r>
          </a:p>
        </p:txBody>
      </p:sp>
      <p:sp>
        <p:nvSpPr>
          <p:cNvPr id="3" name="Content Placeholder 2"/>
          <p:cNvSpPr>
            <a:spLocks noGrp="1"/>
          </p:cNvSpPr>
          <p:nvPr>
            <p:ph idx="1"/>
          </p:nvPr>
        </p:nvSpPr>
        <p:spPr>
          <a:xfrm>
            <a:off x="395536" y="1556792"/>
            <a:ext cx="8424936" cy="4464496"/>
          </a:xfrm>
          <a:solidFill>
            <a:schemeClr val="accent3">
              <a:lumMod val="20000"/>
              <a:lumOff val="80000"/>
            </a:schemeClr>
          </a:solidFill>
        </p:spPr>
        <p:txBody>
          <a:bodyPr>
            <a:normAutofit fontScale="25000" lnSpcReduction="20000"/>
          </a:bodyPr>
          <a:lstStyle/>
          <a:p>
            <a:pPr marL="0" indent="0">
              <a:lnSpc>
                <a:spcPct val="134000"/>
              </a:lnSpc>
              <a:spcBef>
                <a:spcPts val="600"/>
              </a:spcBef>
              <a:spcAft>
                <a:spcPts val="600"/>
              </a:spcAft>
              <a:buNone/>
            </a:pPr>
            <a:r>
              <a:rPr lang="en-GB" sz="8000" b="1" dirty="0" smtClean="0"/>
              <a:t>Set up a Professional Password</a:t>
            </a:r>
          </a:p>
          <a:p>
            <a:pPr marL="0" indent="0">
              <a:lnSpc>
                <a:spcPct val="134000"/>
              </a:lnSpc>
              <a:spcBef>
                <a:spcPts val="600"/>
              </a:spcBef>
              <a:spcAft>
                <a:spcPts val="600"/>
              </a:spcAft>
              <a:buNone/>
            </a:pPr>
            <a:r>
              <a:rPr lang="en-GB" sz="8000" dirty="0" smtClean="0"/>
              <a:t>If you have an issue with your student loan, the University can only speak to your loan provider if you have set up a </a:t>
            </a:r>
            <a:r>
              <a:rPr lang="en-GB" sz="8000" b="1" dirty="0" smtClean="0"/>
              <a:t>Professional Password</a:t>
            </a:r>
            <a:r>
              <a:rPr lang="en-GB" sz="8000" dirty="0" smtClean="0"/>
              <a:t>. It is much easier to do this before you go on placement, even though you might not need to use it. </a:t>
            </a:r>
          </a:p>
          <a:p>
            <a:pPr marL="0" indent="0">
              <a:lnSpc>
                <a:spcPct val="134000"/>
              </a:lnSpc>
              <a:spcBef>
                <a:spcPts val="600"/>
              </a:spcBef>
              <a:spcAft>
                <a:spcPts val="600"/>
              </a:spcAft>
              <a:buNone/>
            </a:pPr>
            <a:r>
              <a:rPr lang="en-GB" sz="8000" b="1" i="1" dirty="0" smtClean="0"/>
              <a:t>We strongly advise that every student going on placement sets up a password.</a:t>
            </a:r>
          </a:p>
          <a:p>
            <a:pPr marL="0" indent="0">
              <a:lnSpc>
                <a:spcPct val="134000"/>
              </a:lnSpc>
              <a:spcBef>
                <a:spcPts val="600"/>
              </a:spcBef>
              <a:spcAft>
                <a:spcPts val="600"/>
              </a:spcAft>
              <a:buNone/>
            </a:pPr>
            <a:r>
              <a:rPr lang="en-GB" sz="8000" dirty="0" smtClean="0"/>
              <a:t>The instructions for setting up a password can be found on the SES website </a:t>
            </a:r>
            <a:r>
              <a:rPr lang="en-GB" sz="8000" dirty="0">
                <a:hlinkClick r:id="rId2"/>
              </a:rPr>
              <a:t>http://students.leeds.ac.uk/info/21518/study_abroad_and_work_placements</a:t>
            </a:r>
            <a:endParaRPr lang="en-GB" sz="8000" dirty="0"/>
          </a:p>
          <a:p>
            <a:pPr marL="0" indent="0">
              <a:lnSpc>
                <a:spcPct val="134000"/>
              </a:lnSpc>
              <a:spcBef>
                <a:spcPts val="600"/>
              </a:spcBef>
              <a:spcAft>
                <a:spcPts val="600"/>
              </a:spcAft>
              <a:buNone/>
            </a:pPr>
            <a:r>
              <a:rPr lang="en-GB" sz="8000" dirty="0" smtClean="0"/>
              <a:t>If you set up a password, keep this safe and pass it on to Student Funding if you do need help. </a:t>
            </a:r>
            <a:endParaRPr lang="en-GB" sz="6000" dirty="0" smtClean="0"/>
          </a:p>
          <a:p>
            <a:pPr>
              <a:buNone/>
            </a:pPr>
            <a:r>
              <a:rPr lang="en-GB" sz="9600" dirty="0" smtClean="0"/>
              <a:t/>
            </a:r>
            <a:br>
              <a:rPr lang="en-GB" sz="9600" dirty="0" smtClean="0"/>
            </a:br>
            <a:endParaRPr lang="en-GB" sz="9600" dirty="0" smtClean="0"/>
          </a:p>
          <a:p>
            <a:pPr>
              <a:buNone/>
            </a:pPr>
            <a:r>
              <a:rPr lang="en-GB" sz="4500" dirty="0" smtClean="0"/>
              <a:t/>
            </a:r>
            <a:br>
              <a:rPr lang="en-GB" sz="4500" dirty="0" smtClean="0"/>
            </a:br>
            <a:endParaRPr lang="en-GB" sz="4500" dirty="0" smtClean="0"/>
          </a:p>
          <a:p>
            <a:endParaRPr lang="en-GB" dirty="0"/>
          </a:p>
        </p:txBody>
      </p:sp>
    </p:spTree>
    <p:extLst>
      <p:ext uri="{BB962C8B-B14F-4D97-AF65-F5344CB8AC3E}">
        <p14:creationId xmlns:p14="http://schemas.microsoft.com/office/powerpoint/2010/main" val="259775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4213" y="1341438"/>
            <a:ext cx="7772400" cy="652462"/>
          </a:xfrm>
        </p:spPr>
        <p:txBody>
          <a:bodyPr/>
          <a:lstStyle/>
          <a:p>
            <a:r>
              <a:rPr lang="en-GB" altLang="en-US" smtClean="0"/>
              <a:t>Income Tax &amp; National Insurance (UK)</a:t>
            </a:r>
          </a:p>
        </p:txBody>
      </p:sp>
      <p:sp>
        <p:nvSpPr>
          <p:cNvPr id="26627" name="Content Placeholder 2"/>
          <p:cNvSpPr>
            <a:spLocks noGrp="1"/>
          </p:cNvSpPr>
          <p:nvPr>
            <p:ph idx="1"/>
          </p:nvPr>
        </p:nvSpPr>
        <p:spPr>
          <a:xfrm>
            <a:off x="395288" y="1916113"/>
            <a:ext cx="8062912" cy="3875087"/>
          </a:xfrm>
        </p:spPr>
        <p:txBody>
          <a:bodyPr/>
          <a:lstStyle/>
          <a:p>
            <a:pPr>
              <a:defRPr/>
            </a:pPr>
            <a:r>
              <a:rPr lang="en-GB" altLang="en-US" sz="2000" dirty="0" smtClean="0"/>
              <a:t>Tax free personal allowance (this is the amount you do not need to pay tax on) 		</a:t>
            </a:r>
          </a:p>
          <a:p>
            <a:pPr>
              <a:defRPr/>
            </a:pPr>
            <a:r>
              <a:rPr lang="en-GB" altLang="en-US" sz="2000" dirty="0" smtClean="0"/>
              <a:t>Tax year: 6</a:t>
            </a:r>
            <a:r>
              <a:rPr lang="en-GB" altLang="en-US" sz="2000" baseline="30000" dirty="0" smtClean="0"/>
              <a:t>th</a:t>
            </a:r>
            <a:r>
              <a:rPr lang="en-GB" altLang="en-US" sz="2000" dirty="0" smtClean="0"/>
              <a:t> April 2017 to 5</a:t>
            </a:r>
            <a:r>
              <a:rPr lang="en-GB" altLang="en-US" sz="2000" baseline="30000" dirty="0" smtClean="0"/>
              <a:t>th</a:t>
            </a:r>
            <a:r>
              <a:rPr lang="en-GB" altLang="en-US" sz="2000" dirty="0" smtClean="0"/>
              <a:t> April 2018:</a:t>
            </a:r>
          </a:p>
          <a:p>
            <a:pPr marL="358775" indent="-358775">
              <a:buFont typeface="Wingdings" panose="05000000000000000000" pitchFamily="2" charset="2"/>
              <a:buNone/>
              <a:defRPr/>
            </a:pPr>
            <a:r>
              <a:rPr lang="en-GB" altLang="en-US" sz="2000" dirty="0" smtClean="0"/>
              <a:t>	personal allowance = £11,500</a:t>
            </a:r>
          </a:p>
          <a:p>
            <a:pPr marL="358775" indent="-358775">
              <a:buNone/>
              <a:defRPr/>
            </a:pPr>
            <a:r>
              <a:rPr lang="en-GB" altLang="en-US" sz="2000" dirty="0">
                <a:hlinkClick r:id="rId2"/>
              </a:rPr>
              <a:t>https://www.gov.uk/income-tax-rates</a:t>
            </a:r>
            <a:r>
              <a:rPr lang="en-GB" altLang="en-US" sz="2000" dirty="0"/>
              <a:t> </a:t>
            </a:r>
            <a:endParaRPr lang="en-GB" altLang="en-US" sz="2000" dirty="0" smtClean="0"/>
          </a:p>
          <a:p>
            <a:pPr>
              <a:defRPr/>
            </a:pPr>
            <a:r>
              <a:rPr lang="en-GB" altLang="en-US" sz="2000" dirty="0" smtClean="0"/>
              <a:t>Your placement is likely to fall into two tax years</a:t>
            </a:r>
          </a:p>
          <a:p>
            <a:pPr>
              <a:defRPr/>
            </a:pPr>
            <a:r>
              <a:rPr lang="en-GB" altLang="en-US" sz="2000" dirty="0" smtClean="0"/>
              <a:t>If you overpay tax you can claim this back from HRMC.</a:t>
            </a:r>
          </a:p>
          <a:p>
            <a:pPr>
              <a:defRPr/>
            </a:pPr>
            <a:r>
              <a:rPr lang="en-GB" altLang="en-US" sz="2000" dirty="0">
                <a:hlinkClick r:id="rId3"/>
              </a:rPr>
              <a:t>https://</a:t>
            </a:r>
            <a:r>
              <a:rPr lang="en-GB" altLang="en-US" sz="2000" dirty="0" smtClean="0">
                <a:hlinkClick r:id="rId3"/>
              </a:rPr>
              <a:t>www.taxguideforstudents.org.uk/tax-refunds</a:t>
            </a:r>
            <a:endParaRPr lang="en-GB" altLang="en-US" sz="2000" dirty="0" smtClean="0"/>
          </a:p>
          <a:p>
            <a:pPr>
              <a:defRPr/>
            </a:pPr>
            <a:r>
              <a:rPr lang="en-GB" altLang="en-US" sz="2000" dirty="0" smtClean="0"/>
              <a:t>National Insurance (NI): will be paid if you earn more than £157 </a:t>
            </a:r>
            <a:r>
              <a:rPr lang="en-GB" altLang="en-US" sz="2000" dirty="0"/>
              <a:t>per week: </a:t>
            </a:r>
            <a:endParaRPr lang="en-GB" altLang="en-US" sz="2000" dirty="0" smtClean="0"/>
          </a:p>
          <a:p>
            <a:pPr marL="0" indent="0">
              <a:buFont typeface="Wingdings" panose="05000000000000000000" pitchFamily="2" charset="2"/>
              <a:buNone/>
              <a:defRPr/>
            </a:pPr>
            <a:r>
              <a:rPr lang="en-GB" altLang="en-US" sz="2000" dirty="0" smtClean="0">
                <a:hlinkClick r:id="rId4"/>
              </a:rPr>
              <a:t>https</a:t>
            </a:r>
            <a:r>
              <a:rPr lang="en-GB" altLang="en-US" sz="2000" dirty="0">
                <a:hlinkClick r:id="rId4"/>
              </a:rPr>
              <a:t>://</a:t>
            </a:r>
            <a:r>
              <a:rPr lang="en-GB" altLang="en-US" sz="2000" dirty="0" smtClean="0">
                <a:hlinkClick r:id="rId4"/>
              </a:rPr>
              <a:t>www.gov.uk/national-insurance/how-much-you-pay</a:t>
            </a:r>
            <a:endParaRPr lang="en-GB" altLang="en-US" sz="2000" dirty="0" smtClean="0"/>
          </a:p>
          <a:p>
            <a:pPr marL="0" indent="0">
              <a:buFont typeface="Wingdings" panose="05000000000000000000" pitchFamily="2" charset="2"/>
              <a:buNone/>
              <a:defRPr/>
            </a:pPr>
            <a:r>
              <a:rPr lang="en-GB" altLang="en-US" sz="2000" dirty="0" smtClean="0"/>
              <a:t>If due, Tax &amp; NI </a:t>
            </a:r>
            <a:r>
              <a:rPr lang="en-GB" altLang="en-US" sz="2000" smtClean="0"/>
              <a:t>is </a:t>
            </a:r>
            <a:r>
              <a:rPr lang="en-GB" altLang="en-US" sz="2000" smtClean="0"/>
              <a:t>usually deducted </a:t>
            </a:r>
            <a:r>
              <a:rPr lang="en-GB" altLang="en-US" sz="2000" dirty="0" smtClean="0"/>
              <a:t>automatically through the PAYE (Pay as You Earn) system by your employer before you receive your salary.</a:t>
            </a:r>
          </a:p>
        </p:txBody>
      </p:sp>
    </p:spTree>
    <p:extLst>
      <p:ext uri="{BB962C8B-B14F-4D97-AF65-F5344CB8AC3E}">
        <p14:creationId xmlns:p14="http://schemas.microsoft.com/office/powerpoint/2010/main" val="438638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mtClean="0"/>
              <a:t>Looking for Accommodation? </a:t>
            </a:r>
          </a:p>
        </p:txBody>
      </p:sp>
      <p:sp>
        <p:nvSpPr>
          <p:cNvPr id="3" name="Content Placeholder 2"/>
          <p:cNvSpPr>
            <a:spLocks noGrp="1"/>
          </p:cNvSpPr>
          <p:nvPr>
            <p:ph idx="1"/>
          </p:nvPr>
        </p:nvSpPr>
        <p:spPr>
          <a:xfrm>
            <a:off x="685800" y="2286000"/>
            <a:ext cx="7772400" cy="4022725"/>
          </a:xfrm>
        </p:spPr>
        <p:txBody>
          <a:bodyPr/>
          <a:lstStyle/>
          <a:p>
            <a:pPr>
              <a:defRPr/>
            </a:pPr>
            <a:r>
              <a:rPr lang="en-GB" dirty="0" smtClean="0"/>
              <a:t>Try your employer first</a:t>
            </a:r>
          </a:p>
          <a:p>
            <a:pPr>
              <a:defRPr/>
            </a:pPr>
            <a:r>
              <a:rPr lang="en-GB" dirty="0" smtClean="0"/>
              <a:t>Use your networks</a:t>
            </a:r>
          </a:p>
          <a:p>
            <a:pPr>
              <a:defRPr/>
            </a:pPr>
            <a:r>
              <a:rPr lang="en-GB" dirty="0" smtClean="0"/>
              <a:t>Useful websites:</a:t>
            </a:r>
          </a:p>
          <a:p>
            <a:pPr lvl="1">
              <a:defRPr/>
            </a:pPr>
            <a:r>
              <a:rPr lang="en-GB" dirty="0" smtClean="0">
                <a:hlinkClick r:id="rId2"/>
              </a:rPr>
              <a:t>www.spareroom.co.uk</a:t>
            </a:r>
            <a:r>
              <a:rPr lang="en-GB" dirty="0" smtClean="0"/>
              <a:t>  </a:t>
            </a:r>
            <a:endParaRPr lang="en-GB" dirty="0"/>
          </a:p>
          <a:p>
            <a:pPr lvl="1">
              <a:defRPr/>
            </a:pPr>
            <a:r>
              <a:rPr lang="en-GB" dirty="0" smtClean="0">
                <a:hlinkClick r:id="rId3"/>
              </a:rPr>
              <a:t>www.gumtree.com</a:t>
            </a:r>
            <a:r>
              <a:rPr lang="en-GB" dirty="0" smtClean="0"/>
              <a:t> </a:t>
            </a:r>
            <a:endParaRPr lang="en-GB" dirty="0"/>
          </a:p>
          <a:p>
            <a:pPr lvl="1">
              <a:defRPr/>
            </a:pPr>
            <a:r>
              <a:rPr lang="en-GB" dirty="0" smtClean="0">
                <a:hlinkClick r:id="rId4"/>
              </a:rPr>
              <a:t>www.zoopla.co.uk</a:t>
            </a:r>
            <a:r>
              <a:rPr lang="en-GB" dirty="0" smtClean="0"/>
              <a:t> </a:t>
            </a:r>
            <a:endParaRPr lang="en-GB" dirty="0"/>
          </a:p>
          <a:p>
            <a:pPr lvl="1">
              <a:defRPr/>
            </a:pPr>
            <a:r>
              <a:rPr lang="en-GB" dirty="0" smtClean="0">
                <a:hlinkClick r:id="rId5"/>
              </a:rPr>
              <a:t>www.housinganywhere.com</a:t>
            </a:r>
            <a:r>
              <a:rPr lang="en-GB" dirty="0" smtClean="0"/>
              <a:t> </a:t>
            </a:r>
          </a:p>
          <a:p>
            <a:pPr lvl="1">
              <a:defRPr/>
            </a:pPr>
            <a:r>
              <a:rPr lang="en-GB" dirty="0" smtClean="0">
                <a:hlinkClick r:id="rId6"/>
              </a:rPr>
              <a:t>www.unite-students.com</a:t>
            </a:r>
            <a:r>
              <a:rPr lang="en-GB" dirty="0" smtClean="0"/>
              <a:t> </a:t>
            </a:r>
          </a:p>
          <a:p>
            <a:pPr lvl="1">
              <a:defRPr/>
            </a:pPr>
            <a:r>
              <a:rPr lang="en-GB" dirty="0">
                <a:hlinkClick r:id="rId7"/>
              </a:rPr>
              <a:t>https://</a:t>
            </a:r>
            <a:r>
              <a:rPr lang="en-GB" dirty="0" smtClean="0">
                <a:hlinkClick r:id="rId7"/>
              </a:rPr>
              <a:t>www.airbnb.co.uk</a:t>
            </a:r>
            <a:r>
              <a:rPr lang="en-GB" dirty="0" smtClean="0"/>
              <a:t> (short term rentals)</a:t>
            </a:r>
            <a:endParaRPr lang="en-GB" dirty="0"/>
          </a:p>
          <a:p>
            <a:pPr marL="0" indent="0">
              <a:buFont typeface="Wingdings" panose="05000000000000000000" pitchFamily="2" charset="2"/>
              <a:buNone/>
              <a:defRPr/>
            </a:pPr>
            <a:endParaRPr lang="en-GB" dirty="0"/>
          </a:p>
        </p:txBody>
      </p:sp>
    </p:spTree>
    <p:extLst>
      <p:ext uri="{BB962C8B-B14F-4D97-AF65-F5344CB8AC3E}">
        <p14:creationId xmlns:p14="http://schemas.microsoft.com/office/powerpoint/2010/main" val="4253825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412875"/>
            <a:ext cx="7772400" cy="503238"/>
          </a:xfrm>
        </p:spPr>
        <p:txBody>
          <a:bodyPr/>
          <a:lstStyle/>
          <a:p>
            <a:pPr eaLnBrk="1" hangingPunct="1"/>
            <a:r>
              <a:rPr lang="en-GB" altLang="en-US" smtClean="0"/>
              <a:t>Where to find the Careers Centre…</a:t>
            </a:r>
          </a:p>
        </p:txBody>
      </p:sp>
      <p:pic>
        <p:nvPicPr>
          <p:cNvPr id="57347" name="Picture 6" descr="Where we are on Camp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2276475"/>
            <a:ext cx="4962525"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3"/>
          <p:cNvSpPr txBox="1">
            <a:spLocks noChangeArrowheads="1"/>
          </p:cNvSpPr>
          <p:nvPr/>
        </p:nvSpPr>
        <p:spPr bwMode="auto">
          <a:xfrm>
            <a:off x="5940425" y="2276475"/>
            <a:ext cx="28797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ClrTx/>
              <a:buFontTx/>
              <a:buNone/>
            </a:pPr>
            <a:r>
              <a:rPr lang="en-GB" altLang="en-US" smtClean="0">
                <a:solidFill>
                  <a:srgbClr val="000000"/>
                </a:solidFill>
              </a:rPr>
              <a:t>Drop in 1pm – 4pm Monday to Friday</a:t>
            </a:r>
          </a:p>
          <a:p>
            <a:pPr eaLnBrk="0" fontAlgn="base" hangingPunct="0">
              <a:spcBef>
                <a:spcPct val="0"/>
              </a:spcBef>
              <a:spcAft>
                <a:spcPct val="0"/>
              </a:spcAft>
              <a:buClrTx/>
              <a:buFontTx/>
              <a:buNone/>
            </a:pPr>
            <a:endParaRPr lang="en-GB" altLang="en-US" smtClean="0">
              <a:solidFill>
                <a:srgbClr val="000000"/>
              </a:solidFill>
            </a:endParaRPr>
          </a:p>
          <a:p>
            <a:pPr eaLnBrk="0" fontAlgn="base" hangingPunct="0">
              <a:spcBef>
                <a:spcPct val="0"/>
              </a:spcBef>
              <a:spcAft>
                <a:spcPct val="0"/>
              </a:spcAft>
              <a:buClrTx/>
              <a:buFontTx/>
              <a:buNone/>
            </a:pPr>
            <a:r>
              <a:rPr lang="en-GB" altLang="en-US" smtClean="0">
                <a:solidFill>
                  <a:srgbClr val="000000"/>
                </a:solidFill>
              </a:rPr>
              <a:t>CVs, applications, interviews, assessments.</a:t>
            </a:r>
          </a:p>
          <a:p>
            <a:pPr eaLnBrk="0" fontAlgn="base" hangingPunct="0">
              <a:spcBef>
                <a:spcPct val="0"/>
              </a:spcBef>
              <a:spcAft>
                <a:spcPct val="0"/>
              </a:spcAft>
              <a:buClrTx/>
              <a:buFontTx/>
              <a:buNone/>
            </a:pPr>
            <a:endParaRPr lang="en-GB" altLang="en-US" smtClean="0">
              <a:solidFill>
                <a:srgbClr val="000000"/>
              </a:solidFill>
            </a:endParaRPr>
          </a:p>
          <a:p>
            <a:pPr eaLnBrk="0" fontAlgn="base" hangingPunct="0">
              <a:spcBef>
                <a:spcPct val="0"/>
              </a:spcBef>
              <a:spcAft>
                <a:spcPct val="0"/>
              </a:spcAft>
              <a:buClrTx/>
              <a:buFontTx/>
              <a:buNone/>
            </a:pPr>
            <a:r>
              <a:rPr lang="en-GB" altLang="en-US" smtClean="0">
                <a:solidFill>
                  <a:srgbClr val="000000"/>
                </a:solidFill>
              </a:rPr>
              <a:t>Employer events</a:t>
            </a:r>
          </a:p>
          <a:p>
            <a:pPr eaLnBrk="0" fontAlgn="base" hangingPunct="0">
              <a:spcBef>
                <a:spcPct val="0"/>
              </a:spcBef>
              <a:spcAft>
                <a:spcPct val="0"/>
              </a:spcAft>
              <a:buClrTx/>
              <a:buFontTx/>
              <a:buNone/>
            </a:pPr>
            <a:endParaRPr lang="en-GB" altLang="en-US" smtClean="0">
              <a:solidFill>
                <a:srgbClr val="000000"/>
              </a:solidFill>
            </a:endParaRPr>
          </a:p>
          <a:p>
            <a:pPr eaLnBrk="0" fontAlgn="base" hangingPunct="0">
              <a:spcBef>
                <a:spcPct val="0"/>
              </a:spcBef>
              <a:spcAft>
                <a:spcPct val="0"/>
              </a:spcAft>
              <a:buClrTx/>
              <a:buFontTx/>
              <a:buNone/>
            </a:pPr>
            <a:r>
              <a:rPr lang="en-GB" altLang="en-US" smtClean="0">
                <a:solidFill>
                  <a:srgbClr val="000000"/>
                </a:solidFill>
              </a:rPr>
              <a:t>Internships</a:t>
            </a:r>
          </a:p>
        </p:txBody>
      </p:sp>
    </p:spTree>
    <p:extLst>
      <p:ext uri="{BB962C8B-B14F-4D97-AF65-F5344CB8AC3E}">
        <p14:creationId xmlns:p14="http://schemas.microsoft.com/office/powerpoint/2010/main" val="514626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GB" altLang="en-US" smtClean="0"/>
              <a:t>Leeds Internship Programme</a:t>
            </a:r>
          </a:p>
        </p:txBody>
      </p:sp>
      <p:sp>
        <p:nvSpPr>
          <p:cNvPr id="3" name="Content Placeholder 2"/>
          <p:cNvSpPr>
            <a:spLocks noGrp="1"/>
          </p:cNvSpPr>
          <p:nvPr>
            <p:ph idx="1"/>
          </p:nvPr>
        </p:nvSpPr>
        <p:spPr>
          <a:xfrm>
            <a:off x="685800" y="2286000"/>
            <a:ext cx="7989888" cy="3505200"/>
          </a:xfrm>
        </p:spPr>
        <p:txBody>
          <a:bodyPr/>
          <a:lstStyle/>
          <a:p>
            <a:pPr>
              <a:defRPr/>
            </a:pPr>
            <a:r>
              <a:rPr lang="en-GB" dirty="0" smtClean="0"/>
              <a:t>Exclusive to University of Leeds students Summer, placement year &amp; part time, term time</a:t>
            </a:r>
          </a:p>
          <a:p>
            <a:pPr>
              <a:defRPr/>
            </a:pPr>
            <a:r>
              <a:rPr lang="en-GB" dirty="0" smtClean="0"/>
              <a:t>All paid a minimum of £300 per week</a:t>
            </a:r>
          </a:p>
          <a:p>
            <a:pPr>
              <a:defRPr/>
            </a:pPr>
            <a:endParaRPr lang="en-GB" dirty="0"/>
          </a:p>
          <a:p>
            <a:pPr>
              <a:defRPr/>
            </a:pPr>
            <a:r>
              <a:rPr lang="en-GB" dirty="0" smtClean="0"/>
              <a:t>For the latest vacancies &amp; to register:</a:t>
            </a:r>
          </a:p>
          <a:p>
            <a:pPr marL="354013" indent="0">
              <a:buNone/>
              <a:defRPr/>
            </a:pPr>
            <a:r>
              <a:rPr lang="en-GB" dirty="0">
                <a:hlinkClick r:id="rId2"/>
              </a:rPr>
              <a:t>https://mycareer.leeds.ac.uk</a:t>
            </a:r>
            <a:r>
              <a:rPr lang="en-GB" dirty="0" smtClean="0">
                <a:hlinkClick r:id="rId2"/>
              </a:rPr>
              <a:t>/</a:t>
            </a:r>
            <a:r>
              <a:rPr lang="en-GB" dirty="0" smtClean="0"/>
              <a:t>  </a:t>
            </a:r>
          </a:p>
          <a:p>
            <a:pPr marL="354013" indent="0">
              <a:buNone/>
              <a:defRPr/>
            </a:pPr>
            <a:r>
              <a:rPr lang="en-GB" dirty="0" smtClean="0"/>
              <a:t>And click the Leeds Internship Programme tab at the top of the page</a:t>
            </a:r>
            <a:endParaRPr lang="en-GB" dirty="0"/>
          </a:p>
        </p:txBody>
      </p:sp>
    </p:spTree>
    <p:extLst>
      <p:ext uri="{BB962C8B-B14F-4D97-AF65-F5344CB8AC3E}">
        <p14:creationId xmlns:p14="http://schemas.microsoft.com/office/powerpoint/2010/main" val="1940072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354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9750" y="-4373563"/>
            <a:ext cx="8280400" cy="1069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ClrTx/>
              <a:buFontTx/>
              <a:buNone/>
            </a:pPr>
            <a:endParaRPr lang="en-GB" altLang="en-US" sz="6000" b="1" dirty="0" smtClean="0">
              <a:solidFill>
                <a:srgbClr val="92D050"/>
              </a:solidFill>
              <a:latin typeface="Calibri Light" panose="020F0302020204030204" pitchFamily="34" charset="0"/>
            </a:endParaRPr>
          </a:p>
          <a:p>
            <a:pPr algn="ctr" fontAlgn="base">
              <a:spcBef>
                <a:spcPct val="0"/>
              </a:spcBef>
              <a:spcAft>
                <a:spcPct val="0"/>
              </a:spcAft>
              <a:buClrTx/>
              <a:buFontTx/>
              <a:buNone/>
            </a:pPr>
            <a:endParaRPr lang="en-GB" altLang="en-US" sz="6000" b="1" dirty="0" smtClean="0">
              <a:solidFill>
                <a:srgbClr val="92D050"/>
              </a:solidFill>
              <a:latin typeface="Calibri Light" panose="020F0302020204030204" pitchFamily="34" charset="0"/>
            </a:endParaRPr>
          </a:p>
          <a:p>
            <a:pPr algn="ctr" fontAlgn="base">
              <a:spcBef>
                <a:spcPct val="0"/>
              </a:spcBef>
              <a:spcAft>
                <a:spcPct val="0"/>
              </a:spcAft>
              <a:buClrTx/>
              <a:buFontTx/>
              <a:buNone/>
            </a:pPr>
            <a:endParaRPr lang="en-GB" altLang="en-US" sz="6000" b="1" dirty="0" smtClean="0">
              <a:solidFill>
                <a:srgbClr val="92D050"/>
              </a:solidFill>
              <a:latin typeface="Calibri Light" panose="020F0302020204030204" pitchFamily="34" charset="0"/>
            </a:endParaRPr>
          </a:p>
          <a:p>
            <a:pPr algn="ctr" fontAlgn="base">
              <a:spcBef>
                <a:spcPct val="0"/>
              </a:spcBef>
              <a:spcAft>
                <a:spcPct val="0"/>
              </a:spcAft>
              <a:buClrTx/>
              <a:buFontTx/>
              <a:buNone/>
            </a:pPr>
            <a:endParaRPr lang="en-GB" altLang="en-US" sz="6000" b="1" dirty="0" smtClean="0">
              <a:solidFill>
                <a:srgbClr val="92D050"/>
              </a:solidFill>
              <a:latin typeface="Calibri Light" panose="020F0302020204030204" pitchFamily="34" charset="0"/>
            </a:endParaRPr>
          </a:p>
          <a:p>
            <a:pPr algn="ctr" fontAlgn="base">
              <a:spcBef>
                <a:spcPct val="0"/>
              </a:spcBef>
              <a:spcAft>
                <a:spcPct val="0"/>
              </a:spcAft>
              <a:buClrTx/>
              <a:buFontTx/>
              <a:buNone/>
            </a:pPr>
            <a:endParaRPr lang="en-GB" altLang="en-US" sz="6000" b="1" dirty="0" smtClean="0">
              <a:solidFill>
                <a:srgbClr val="92D050"/>
              </a:solidFill>
              <a:latin typeface="Calibri Light" panose="020F0302020204030204" pitchFamily="34" charset="0"/>
            </a:endParaRPr>
          </a:p>
          <a:p>
            <a:pPr algn="ctr" fontAlgn="base">
              <a:spcBef>
                <a:spcPct val="0"/>
              </a:spcBef>
              <a:spcAft>
                <a:spcPct val="0"/>
              </a:spcAft>
              <a:buClrTx/>
              <a:buFontTx/>
              <a:buNone/>
            </a:pPr>
            <a:endParaRPr lang="en-GB" altLang="en-US" sz="6000" b="1" dirty="0" smtClean="0">
              <a:solidFill>
                <a:srgbClr val="92D050"/>
              </a:solidFill>
              <a:latin typeface="Calibri Light" panose="020F0302020204030204" pitchFamily="34" charset="0"/>
            </a:endParaRPr>
          </a:p>
          <a:p>
            <a:pPr algn="ctr" fontAlgn="base">
              <a:spcBef>
                <a:spcPct val="0"/>
              </a:spcBef>
              <a:spcAft>
                <a:spcPct val="0"/>
              </a:spcAft>
              <a:buClrTx/>
              <a:buFontTx/>
              <a:buNone/>
            </a:pPr>
            <a:r>
              <a:rPr lang="en-GB" altLang="en-US" sz="2800" b="1" dirty="0" smtClean="0">
                <a:solidFill>
                  <a:srgbClr val="9C342D"/>
                </a:solidFill>
                <a:latin typeface="Calibri Light" panose="020F0302020204030204" pitchFamily="34" charset="0"/>
              </a:rPr>
              <a:t/>
            </a:r>
            <a:br>
              <a:rPr lang="en-GB" altLang="en-US" sz="2800" b="1" dirty="0" smtClean="0">
                <a:solidFill>
                  <a:srgbClr val="9C342D"/>
                </a:solidFill>
                <a:latin typeface="Calibri Light" panose="020F0302020204030204" pitchFamily="34" charset="0"/>
              </a:rPr>
            </a:br>
            <a:r>
              <a:rPr lang="en-GB" altLang="en-US" sz="2800" b="1" dirty="0" smtClean="0">
                <a:solidFill>
                  <a:srgbClr val="9C342D"/>
                </a:solidFill>
                <a:latin typeface="Calibri" panose="020F0502020204030204" pitchFamily="34" charset="0"/>
              </a:rPr>
              <a:t>Your Placement Year Guide</a:t>
            </a:r>
            <a:endParaRPr lang="en-GB" altLang="en-US" b="1" dirty="0" smtClean="0">
              <a:solidFill>
                <a:srgbClr val="92D050"/>
              </a:solidFill>
              <a:latin typeface="Calibri" panose="020F0502020204030204" pitchFamily="34" charset="0"/>
            </a:endParaRPr>
          </a:p>
          <a:p>
            <a:pPr marL="342900" indent="-342900" fontAlgn="base">
              <a:spcBef>
                <a:spcPct val="0"/>
              </a:spcBef>
              <a:spcAft>
                <a:spcPct val="0"/>
              </a:spcAft>
              <a:buClrTx/>
            </a:pPr>
            <a:r>
              <a:rPr lang="en-GB" altLang="en-US" dirty="0" smtClean="0">
                <a:solidFill>
                  <a:srgbClr val="000000"/>
                </a:solidFill>
                <a:latin typeface="Calibri" panose="020F0502020204030204" pitchFamily="34" charset="0"/>
              </a:rPr>
              <a:t>University wide resource</a:t>
            </a:r>
          </a:p>
          <a:p>
            <a:pPr marL="342900" indent="-342900" fontAlgn="base">
              <a:spcBef>
                <a:spcPct val="0"/>
              </a:spcBef>
              <a:spcAft>
                <a:spcPct val="0"/>
              </a:spcAft>
              <a:buClrTx/>
            </a:pPr>
            <a:r>
              <a:rPr lang="en-GB" altLang="en-US" dirty="0" smtClean="0">
                <a:solidFill>
                  <a:srgbClr val="000000"/>
                </a:solidFill>
                <a:latin typeface="Calibri" panose="020F0502020204030204" pitchFamily="34" charset="0"/>
              </a:rPr>
              <a:t> Supporting students throughout the placement process</a:t>
            </a:r>
          </a:p>
          <a:p>
            <a:pPr marL="342900" indent="-342900" fontAlgn="base">
              <a:spcBef>
                <a:spcPct val="0"/>
              </a:spcBef>
              <a:spcAft>
                <a:spcPct val="0"/>
              </a:spcAft>
              <a:buClrTx/>
            </a:pPr>
            <a:r>
              <a:rPr lang="en-GB" altLang="en-US" dirty="0" smtClean="0">
                <a:solidFill>
                  <a:srgbClr val="000000"/>
                </a:solidFill>
                <a:latin typeface="Calibri" panose="020F0502020204030204" pitchFamily="34" charset="0"/>
              </a:rPr>
              <a:t>Information, advice and support including videos of students, staff and employers sharing their advice</a:t>
            </a:r>
          </a:p>
          <a:p>
            <a:pPr marL="342900" indent="-342900" fontAlgn="base">
              <a:spcBef>
                <a:spcPct val="0"/>
              </a:spcBef>
              <a:spcAft>
                <a:spcPct val="0"/>
              </a:spcAft>
              <a:buClrTx/>
            </a:pPr>
            <a:r>
              <a:rPr lang="en-GB" altLang="en-US" dirty="0" smtClean="0">
                <a:solidFill>
                  <a:srgbClr val="000000"/>
                </a:solidFill>
                <a:latin typeface="Calibri" panose="020F0502020204030204" pitchFamily="34" charset="0"/>
              </a:rPr>
              <a:t>Interactive – it includes discussion boards and Collaborate session (staff led discussions) – an opportunity for students to meet others in a similar position to them</a:t>
            </a:r>
            <a:endParaRPr lang="en-GB" altLang="en-US" sz="1600" dirty="0" smtClean="0">
              <a:solidFill>
                <a:srgbClr val="000000"/>
              </a:solidFill>
              <a:latin typeface="Calibri" panose="020F0502020204030204" pitchFamily="34" charset="0"/>
            </a:endParaRPr>
          </a:p>
          <a:p>
            <a:pPr fontAlgn="base">
              <a:spcBef>
                <a:spcPct val="0"/>
              </a:spcBef>
              <a:spcAft>
                <a:spcPct val="0"/>
              </a:spcAft>
              <a:buClrTx/>
              <a:buFontTx/>
              <a:buNone/>
            </a:pPr>
            <a:r>
              <a:rPr lang="en-GB" altLang="en-US" dirty="0" smtClean="0">
                <a:solidFill>
                  <a:srgbClr val="000000"/>
                </a:solidFill>
                <a:latin typeface="Calibri" panose="020F0502020204030204" pitchFamily="34" charset="0"/>
              </a:rPr>
              <a:t>Available via the VLE use the link </a:t>
            </a:r>
            <a:r>
              <a:rPr lang="en-GB" altLang="en-US" dirty="0" smtClean="0">
                <a:solidFill>
                  <a:srgbClr val="000000"/>
                </a:solidFill>
                <a:latin typeface="Calibri" panose="020F0502020204030204" pitchFamily="34" charset="0"/>
                <a:hlinkClick r:id="rId3"/>
              </a:rPr>
              <a:t>http://students.leeds.ac.uk/yourplacementyear</a:t>
            </a:r>
            <a:r>
              <a:rPr lang="en-GB" altLang="en-US" dirty="0" smtClean="0">
                <a:solidFill>
                  <a:srgbClr val="000000"/>
                </a:solidFill>
                <a:latin typeface="Calibri" panose="020F0502020204030204" pitchFamily="34" charset="0"/>
              </a:rPr>
              <a:t> </a:t>
            </a:r>
          </a:p>
          <a:p>
            <a:pPr fontAlgn="base">
              <a:spcBef>
                <a:spcPct val="0"/>
              </a:spcBef>
              <a:spcAft>
                <a:spcPct val="0"/>
              </a:spcAft>
              <a:buClrTx/>
              <a:buFontTx/>
              <a:buNone/>
            </a:pPr>
            <a:r>
              <a:rPr lang="en-GB" altLang="en-US" sz="1800" dirty="0" smtClean="0">
                <a:solidFill>
                  <a:srgbClr val="000000"/>
                </a:solidFill>
                <a:latin typeface="Calibri" panose="020F0502020204030204" pitchFamily="34" charset="0"/>
              </a:rPr>
              <a:t>To access the guide students should enrol via this link</a:t>
            </a:r>
          </a:p>
          <a:p>
            <a:pPr fontAlgn="base">
              <a:spcBef>
                <a:spcPct val="0"/>
              </a:spcBef>
              <a:spcAft>
                <a:spcPct val="0"/>
              </a:spcAft>
              <a:buClrTx/>
              <a:buFontTx/>
              <a:buNone/>
            </a:pPr>
            <a:r>
              <a:rPr lang="en-GB" altLang="en-US" sz="1800" dirty="0" smtClean="0">
                <a:solidFill>
                  <a:srgbClr val="000000"/>
                </a:solidFill>
                <a:latin typeface="Calibri" panose="020F0502020204030204" pitchFamily="34" charset="0"/>
              </a:rPr>
              <a:t>Once you have enrolled you can re-access the guide either via this link or the guide is listed under the ‘Organisations’ tab on the VLE. </a:t>
            </a:r>
          </a:p>
        </p:txBody>
      </p:sp>
    </p:spTree>
    <p:extLst>
      <p:ext uri="{BB962C8B-B14F-4D97-AF65-F5344CB8AC3E}">
        <p14:creationId xmlns:p14="http://schemas.microsoft.com/office/powerpoint/2010/main" val="2399398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mtClean="0"/>
              <a:t>ACCOMMODATION</a:t>
            </a:r>
            <a:br>
              <a:rPr lang="en-GB" altLang="en-US" smtClean="0"/>
            </a:br>
            <a:endParaRPr lang="en-GB" altLang="en-US" smtClean="0"/>
          </a:p>
        </p:txBody>
      </p:sp>
      <p:sp>
        <p:nvSpPr>
          <p:cNvPr id="29699" name="Content Placeholder 2"/>
          <p:cNvSpPr>
            <a:spLocks noGrp="1"/>
          </p:cNvSpPr>
          <p:nvPr>
            <p:ph idx="1"/>
          </p:nvPr>
        </p:nvSpPr>
        <p:spPr>
          <a:xfrm>
            <a:off x="685800" y="2286000"/>
            <a:ext cx="7772400" cy="3806825"/>
          </a:xfrm>
        </p:spPr>
        <p:txBody>
          <a:bodyPr/>
          <a:lstStyle/>
          <a:p>
            <a:pPr>
              <a:defRPr/>
            </a:pPr>
            <a:r>
              <a:rPr lang="en-GB" altLang="en-US" dirty="0" smtClean="0"/>
              <a:t>Use workplace contacts</a:t>
            </a:r>
          </a:p>
          <a:p>
            <a:pPr marL="0" indent="0">
              <a:buFont typeface="Wingdings" panose="05000000000000000000" pitchFamily="2" charset="2"/>
              <a:buNone/>
              <a:defRPr/>
            </a:pPr>
            <a:r>
              <a:rPr lang="en-GB" altLang="en-US" dirty="0" smtClean="0"/>
              <a:t>Useful websites:</a:t>
            </a:r>
          </a:p>
          <a:p>
            <a:pPr>
              <a:defRPr/>
            </a:pPr>
            <a:r>
              <a:rPr lang="en-GB" dirty="0"/>
              <a:t>www.spareroom.co.uk</a:t>
            </a:r>
          </a:p>
          <a:p>
            <a:pPr>
              <a:defRPr/>
            </a:pPr>
            <a:r>
              <a:rPr lang="en-GB" dirty="0"/>
              <a:t>www.unite-students.com</a:t>
            </a:r>
          </a:p>
          <a:p>
            <a:pPr>
              <a:defRPr/>
            </a:pPr>
            <a:r>
              <a:rPr lang="en-GB" dirty="0"/>
              <a:t>www.loot.com</a:t>
            </a:r>
          </a:p>
          <a:p>
            <a:pPr>
              <a:defRPr/>
            </a:pPr>
            <a:r>
              <a:rPr lang="en-GB" dirty="0"/>
              <a:t>www.gumtree.com</a:t>
            </a:r>
          </a:p>
          <a:p>
            <a:pPr>
              <a:defRPr/>
            </a:pPr>
            <a:r>
              <a:rPr lang="en-GB" dirty="0"/>
              <a:t>www.zoopla.co.uk</a:t>
            </a:r>
          </a:p>
          <a:p>
            <a:pPr>
              <a:defRPr/>
            </a:pPr>
            <a:r>
              <a:rPr lang="en-GB" dirty="0"/>
              <a:t>www.housinganywhere.com</a:t>
            </a:r>
          </a:p>
          <a:p>
            <a:pPr>
              <a:buFont typeface="Wingdings" panose="05000000000000000000" pitchFamily="2" charset="2"/>
              <a:buNone/>
              <a:defRPr/>
            </a:pPr>
            <a:endParaRPr lang="en-GB" altLang="en-US" dirty="0" smtClean="0"/>
          </a:p>
        </p:txBody>
      </p:sp>
      <p:pic>
        <p:nvPicPr>
          <p:cNvPr id="55300" name="Picture 3" descr="LUU_Slid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4"/>
          <p:cNvSpPr txBox="1">
            <a:spLocks noChangeArrowheads="1"/>
          </p:cNvSpPr>
          <p:nvPr/>
        </p:nvSpPr>
        <p:spPr bwMode="auto">
          <a:xfrm>
            <a:off x="685800" y="5480050"/>
            <a:ext cx="77724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FontTx/>
              <a:buNone/>
            </a:pPr>
            <a:r>
              <a:rPr lang="en-US" altLang="en-US" sz="2500" b="1" smtClean="0">
                <a:solidFill>
                  <a:srgbClr val="000000"/>
                </a:solidFill>
                <a:latin typeface="Century Gothic" panose="020B0502020202020204" pitchFamily="34" charset="0"/>
              </a:rPr>
              <a:t>Leeds University Union.</a:t>
            </a:r>
          </a:p>
          <a:p>
            <a:pPr algn="ctr" eaLnBrk="0" fontAlgn="base" hangingPunct="0">
              <a:spcBef>
                <a:spcPct val="0"/>
              </a:spcBef>
              <a:spcAft>
                <a:spcPct val="0"/>
              </a:spcAft>
              <a:buClrTx/>
              <a:buFontTx/>
              <a:buNone/>
            </a:pPr>
            <a:r>
              <a:rPr lang="en-US" altLang="en-US" sz="2500" smtClean="0">
                <a:solidFill>
                  <a:srgbClr val="000000"/>
                </a:solidFill>
                <a:latin typeface="Century Gothic" panose="020B0502020202020204" pitchFamily="34" charset="0"/>
              </a:rPr>
              <a:t>Christian Bodden</a:t>
            </a:r>
          </a:p>
          <a:p>
            <a:pPr algn="ctr" eaLnBrk="0" fontAlgn="base" hangingPunct="0">
              <a:spcBef>
                <a:spcPct val="0"/>
              </a:spcBef>
              <a:spcAft>
                <a:spcPct val="0"/>
              </a:spcAft>
              <a:buClrTx/>
              <a:buFontTx/>
              <a:buNone/>
            </a:pPr>
            <a:r>
              <a:rPr lang="en-GB" altLang="en-US" sz="2500" smtClean="0">
                <a:solidFill>
                  <a:srgbClr val="000000"/>
                </a:solidFill>
                <a:latin typeface="Century Gothic" panose="020B0502020202020204" pitchFamily="34" charset="0"/>
              </a:rPr>
              <a:t>Student Advisor</a:t>
            </a:r>
            <a:endParaRPr lang="en-US" altLang="en-US" sz="2500" smtClean="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34615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1470025"/>
          </a:xfrm>
          <a:solidFill>
            <a:schemeClr val="accent3">
              <a:lumMod val="60000"/>
              <a:lumOff val="40000"/>
            </a:schemeClr>
          </a:solidFill>
        </p:spPr>
        <p:txBody>
          <a:bodyPr>
            <a:noAutofit/>
          </a:bodyPr>
          <a:lstStyle/>
          <a:p>
            <a:r>
              <a:rPr lang="en-GB" sz="4800" b="1" dirty="0"/>
              <a:t>Student </a:t>
            </a:r>
            <a:r>
              <a:rPr lang="en-GB" sz="4800" b="1" dirty="0" smtClean="0"/>
              <a:t>Finance for </a:t>
            </a:r>
            <a:r>
              <a:rPr lang="en-GB" sz="4800" b="1" dirty="0"/>
              <a:t>a </a:t>
            </a:r>
            <a:r>
              <a:rPr lang="en-GB" sz="4800" b="1" dirty="0" smtClean="0"/>
              <a:t>Placement Year in 2017/18</a:t>
            </a:r>
            <a:endParaRPr lang="en-GB" sz="4800" b="1" dirty="0"/>
          </a:p>
        </p:txBody>
      </p:sp>
      <p:sp>
        <p:nvSpPr>
          <p:cNvPr id="4" name="Content Placeholder 2"/>
          <p:cNvSpPr txBox="1">
            <a:spLocks noGrp="1"/>
          </p:cNvSpPr>
          <p:nvPr>
            <p:ph type="subTitle" idx="1"/>
          </p:nvPr>
        </p:nvSpPr>
        <p:spPr>
          <a:xfrm>
            <a:off x="1512776" y="2132856"/>
            <a:ext cx="6118448" cy="4176464"/>
          </a:xfrm>
          <a:prstGeom prst="rect">
            <a:avLst/>
          </a:prstGeom>
          <a:solidFill>
            <a:schemeClr val="accent3">
              <a:lumMod val="20000"/>
              <a:lumOff val="80000"/>
            </a:schemeClr>
          </a:solidFill>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spcAft>
                <a:spcPts val="600"/>
              </a:spcAft>
              <a:buNone/>
            </a:pPr>
            <a:endParaRPr lang="en-GB" sz="2500" dirty="0" smtClean="0"/>
          </a:p>
          <a:p>
            <a:pPr lvl="1">
              <a:spcBef>
                <a:spcPts val="600"/>
              </a:spcBef>
              <a:spcAft>
                <a:spcPts val="600"/>
              </a:spcAft>
              <a:buNone/>
            </a:pPr>
            <a:r>
              <a:rPr lang="en-GB" sz="7400" dirty="0" smtClean="0"/>
              <a:t>Sarah </a:t>
            </a:r>
            <a:r>
              <a:rPr lang="en-GB" sz="7400" dirty="0"/>
              <a:t>Metcalf </a:t>
            </a:r>
            <a:r>
              <a:rPr lang="en-GB" sz="7400" dirty="0" smtClean="0"/>
              <a:t>– Student Finance </a:t>
            </a:r>
            <a:r>
              <a:rPr lang="en-GB" sz="7400" dirty="0"/>
              <a:t>Advisor</a:t>
            </a:r>
          </a:p>
          <a:p>
            <a:pPr lvl="1">
              <a:spcBef>
                <a:spcPts val="600"/>
              </a:spcBef>
              <a:spcAft>
                <a:spcPts val="600"/>
              </a:spcAft>
              <a:buNone/>
            </a:pPr>
            <a:endParaRPr lang="en-GB" sz="7400" dirty="0" smtClean="0"/>
          </a:p>
          <a:p>
            <a:pPr lvl="1">
              <a:spcBef>
                <a:spcPts val="600"/>
              </a:spcBef>
              <a:spcAft>
                <a:spcPts val="600"/>
              </a:spcAft>
              <a:buNone/>
            </a:pPr>
            <a:r>
              <a:rPr lang="en-GB" sz="7400" dirty="0" smtClean="0"/>
              <a:t>Student </a:t>
            </a:r>
            <a:r>
              <a:rPr lang="en-GB" sz="7400" dirty="0"/>
              <a:t>Services Centre</a:t>
            </a:r>
          </a:p>
          <a:p>
            <a:pPr lvl="1">
              <a:spcBef>
                <a:spcPts val="600"/>
              </a:spcBef>
              <a:spcAft>
                <a:spcPts val="600"/>
              </a:spcAft>
              <a:buNone/>
            </a:pPr>
            <a:r>
              <a:rPr lang="en-GB" sz="7400" dirty="0"/>
              <a:t>Level 9, Marjorie and Arnold Ziff Building</a:t>
            </a:r>
          </a:p>
          <a:p>
            <a:pPr lvl="1">
              <a:spcBef>
                <a:spcPts val="600"/>
              </a:spcBef>
              <a:spcAft>
                <a:spcPts val="600"/>
              </a:spcAft>
              <a:buNone/>
            </a:pPr>
            <a:r>
              <a:rPr lang="en-GB" sz="7400" dirty="0"/>
              <a:t>University of Leeds, LS2 9JT</a:t>
            </a:r>
          </a:p>
          <a:p>
            <a:pPr lvl="1">
              <a:spcBef>
                <a:spcPts val="600"/>
              </a:spcBef>
              <a:spcAft>
                <a:spcPts val="600"/>
              </a:spcAft>
              <a:buNone/>
            </a:pPr>
            <a:endParaRPr lang="en-GB" sz="7400" dirty="0" smtClean="0"/>
          </a:p>
          <a:p>
            <a:pPr lvl="1">
              <a:spcBef>
                <a:spcPts val="600"/>
              </a:spcBef>
              <a:spcAft>
                <a:spcPts val="600"/>
              </a:spcAft>
              <a:buNone/>
            </a:pPr>
            <a:r>
              <a:rPr lang="en-GB" sz="7400" dirty="0" smtClean="0"/>
              <a:t>Email</a:t>
            </a:r>
            <a:r>
              <a:rPr lang="en-GB" sz="7400" dirty="0"/>
              <a:t>: </a:t>
            </a:r>
            <a:r>
              <a:rPr lang="en-GB" sz="7400" dirty="0">
                <a:hlinkClick r:id="rId2"/>
              </a:rPr>
              <a:t>funding@leeds.ac.uk</a:t>
            </a:r>
            <a:endParaRPr lang="en-GB" sz="7400" dirty="0"/>
          </a:p>
          <a:p>
            <a:pPr lvl="1">
              <a:spcBef>
                <a:spcPts val="600"/>
              </a:spcBef>
              <a:spcAft>
                <a:spcPts val="600"/>
              </a:spcAft>
              <a:buNone/>
            </a:pPr>
            <a:r>
              <a:rPr lang="en-GB" sz="7400" dirty="0"/>
              <a:t>Phone: 0113 343 </a:t>
            </a:r>
            <a:r>
              <a:rPr lang="en-GB" sz="7400" dirty="0" smtClean="0"/>
              <a:t>2007</a:t>
            </a:r>
          </a:p>
          <a:p>
            <a:endParaRPr lang="en-GB" dirty="0"/>
          </a:p>
        </p:txBody>
      </p:sp>
    </p:spTree>
    <p:extLst>
      <p:ext uri="{BB962C8B-B14F-4D97-AF65-F5344CB8AC3E}">
        <p14:creationId xmlns:p14="http://schemas.microsoft.com/office/powerpoint/2010/main" val="1605833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dirty="0" smtClean="0"/>
              <a:t>LUU Student Advice Centre</a:t>
            </a:r>
            <a:endParaRPr lang="en-US" altLang="en-US" dirty="0" smtClean="0"/>
          </a:p>
        </p:txBody>
      </p:sp>
      <p:sp>
        <p:nvSpPr>
          <p:cNvPr id="3" name="Content Placeholder 2"/>
          <p:cNvSpPr>
            <a:spLocks noGrp="1"/>
          </p:cNvSpPr>
          <p:nvPr>
            <p:ph idx="1"/>
          </p:nvPr>
        </p:nvSpPr>
        <p:spPr>
          <a:xfrm>
            <a:off x="395536" y="1825625"/>
            <a:ext cx="8568952" cy="4351338"/>
          </a:xfrm>
        </p:spPr>
        <p:txBody>
          <a:bodyPr/>
          <a:lstStyle/>
          <a:p>
            <a:pPr>
              <a:buFont typeface="Wingdings" panose="05000000000000000000" pitchFamily="2" charset="2"/>
              <a:buNone/>
              <a:defRPr/>
            </a:pPr>
            <a:r>
              <a:rPr lang="en-GB" dirty="0"/>
              <a:t>C</a:t>
            </a:r>
            <a:r>
              <a:rPr lang="en-GB" dirty="0" smtClean="0"/>
              <a:t>an </a:t>
            </a:r>
            <a:r>
              <a:rPr lang="en-GB" dirty="0" smtClean="0"/>
              <a:t>advise on :</a:t>
            </a:r>
          </a:p>
          <a:p>
            <a:pPr marL="0" indent="0">
              <a:buFont typeface="Wingdings" panose="05000000000000000000" pitchFamily="2" charset="2"/>
              <a:buNone/>
              <a:defRPr/>
            </a:pPr>
            <a:r>
              <a:rPr lang="en-GB" dirty="0" smtClean="0"/>
              <a:t>Money 			Housing</a:t>
            </a:r>
          </a:p>
          <a:p>
            <a:pPr marL="0" indent="0">
              <a:buFont typeface="Wingdings" panose="05000000000000000000" pitchFamily="2" charset="2"/>
              <a:buNone/>
              <a:defRPr/>
            </a:pPr>
            <a:r>
              <a:rPr lang="en-GB" dirty="0" smtClean="0"/>
              <a:t>Academic			Welfare</a:t>
            </a:r>
          </a:p>
          <a:p>
            <a:pPr>
              <a:defRPr/>
            </a:pPr>
            <a:r>
              <a:rPr lang="en-GB" dirty="0" smtClean="0"/>
              <a:t>Level one in the Leeds University Union building on campus</a:t>
            </a:r>
          </a:p>
          <a:p>
            <a:pPr>
              <a:defRPr/>
            </a:pPr>
            <a:r>
              <a:rPr lang="en-GB" dirty="0" smtClean="0"/>
              <a:t>0113 380 1290</a:t>
            </a:r>
          </a:p>
          <a:p>
            <a:pPr>
              <a:defRPr/>
            </a:pPr>
            <a:r>
              <a:rPr lang="en-GB" dirty="0" smtClean="0">
                <a:hlinkClick r:id="rId2"/>
              </a:rPr>
              <a:t>advice@luu.leeds.ac.uk</a:t>
            </a:r>
            <a:endParaRPr lang="en-GB" dirty="0" smtClean="0"/>
          </a:p>
          <a:p>
            <a:pPr>
              <a:defRPr/>
            </a:pPr>
            <a:r>
              <a:rPr lang="en-GB" dirty="0" smtClean="0"/>
              <a:t>Instant Messenger </a:t>
            </a:r>
            <a:r>
              <a:rPr lang="en-GB" dirty="0" smtClean="0"/>
              <a:t>chat (to be back online in Sept 2017)</a:t>
            </a:r>
            <a:endParaRPr lang="en-GB" dirty="0" smtClean="0"/>
          </a:p>
          <a:p>
            <a:pPr>
              <a:defRPr/>
            </a:pPr>
            <a:r>
              <a:rPr lang="en-GB" dirty="0" smtClean="0"/>
              <a:t>Email and telephone advice- appointments as well as general enquiries</a:t>
            </a:r>
          </a:p>
          <a:p>
            <a:pPr marL="0" indent="0">
              <a:buFont typeface="Wingdings" panose="05000000000000000000" pitchFamily="2" charset="2"/>
              <a:buNone/>
              <a:defRPr/>
            </a:pPr>
            <a:r>
              <a:rPr lang="en-GB" sz="1400" dirty="0" smtClean="0">
                <a:hlinkClick r:id="rId3"/>
              </a:rPr>
              <a:t>https://www.facebook.com/leedsuniversityunion</a:t>
            </a:r>
            <a:r>
              <a:rPr lang="en-GB" sz="1400" dirty="0" smtClean="0"/>
              <a:t> </a:t>
            </a:r>
          </a:p>
          <a:p>
            <a:pPr marL="0" indent="0">
              <a:buFont typeface="Wingdings" panose="05000000000000000000" pitchFamily="2" charset="2"/>
              <a:buNone/>
              <a:defRPr/>
            </a:pPr>
            <a:r>
              <a:rPr lang="en-GB" sz="1400" dirty="0" smtClean="0">
                <a:hlinkClick r:id="rId4"/>
              </a:rPr>
              <a:t>https://twitter.com/leedsuniunion</a:t>
            </a:r>
            <a:r>
              <a:rPr lang="en-GB" sz="1400" dirty="0" smtClean="0"/>
              <a:t> </a:t>
            </a:r>
          </a:p>
        </p:txBody>
      </p:sp>
    </p:spTree>
    <p:extLst>
      <p:ext uri="{BB962C8B-B14F-4D97-AF65-F5344CB8AC3E}">
        <p14:creationId xmlns:p14="http://schemas.microsoft.com/office/powerpoint/2010/main" val="2307162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en-US" b="1" u="sng" smtClean="0"/>
              <a:t>Useful contacts</a:t>
            </a:r>
            <a:endParaRPr lang="en-GB" altLang="en-US" smtClean="0"/>
          </a:p>
        </p:txBody>
      </p:sp>
      <p:sp>
        <p:nvSpPr>
          <p:cNvPr id="30723" name="Content Placeholder 2"/>
          <p:cNvSpPr>
            <a:spLocks noGrp="1"/>
          </p:cNvSpPr>
          <p:nvPr>
            <p:ph idx="1"/>
          </p:nvPr>
        </p:nvSpPr>
        <p:spPr>
          <a:xfrm>
            <a:off x="468313" y="2276475"/>
            <a:ext cx="8207375" cy="4383088"/>
          </a:xfrm>
        </p:spPr>
        <p:txBody>
          <a:bodyPr/>
          <a:lstStyle/>
          <a:p>
            <a:pPr marL="85725" indent="-85725">
              <a:buFont typeface="Wingdings" panose="05000000000000000000" pitchFamily="2" charset="2"/>
              <a:buNone/>
              <a:defRPr/>
            </a:pPr>
            <a:r>
              <a:rPr lang="en-GB" altLang="en-US" sz="1800" dirty="0" smtClean="0"/>
              <a:t>	If you have any </a:t>
            </a:r>
            <a:r>
              <a:rPr lang="en-GB" altLang="en-US" sz="1800" b="1" dirty="0" smtClean="0"/>
              <a:t>questions regarding your funding or your application </a:t>
            </a:r>
            <a:r>
              <a:rPr lang="en-GB" altLang="en-US" sz="1800" dirty="0" smtClean="0"/>
              <a:t>for your student loan then you can contact the funding team as follows:</a:t>
            </a:r>
          </a:p>
          <a:p>
            <a:pPr marL="85725" indent="-85725">
              <a:buFont typeface="Wingdings" panose="05000000000000000000" pitchFamily="2" charset="2"/>
              <a:buNone/>
              <a:defRPr/>
            </a:pPr>
            <a:r>
              <a:rPr lang="en-GB" altLang="en-US" sz="1800" dirty="0" smtClean="0"/>
              <a:t>	</a:t>
            </a:r>
            <a:r>
              <a:rPr lang="en-GB" altLang="en-US" sz="1800" b="1" dirty="0" smtClean="0">
                <a:hlinkClick r:id="rId3"/>
              </a:rPr>
              <a:t>funding@leeds.ac.uk</a:t>
            </a:r>
            <a:r>
              <a:rPr lang="en-GB" altLang="en-US" sz="1800" b="1" dirty="0" smtClean="0"/>
              <a:t> or   telephone 0113 343 2007</a:t>
            </a:r>
          </a:p>
          <a:p>
            <a:pPr marL="85725" indent="-85725">
              <a:buFont typeface="Wingdings" panose="05000000000000000000" pitchFamily="2" charset="2"/>
              <a:buNone/>
              <a:defRPr/>
            </a:pPr>
            <a:r>
              <a:rPr lang="en-GB" altLang="en-US" sz="1800" dirty="0" smtClean="0"/>
              <a:t>	or </a:t>
            </a:r>
            <a:r>
              <a:rPr lang="en-GB" altLang="en-US" sz="1800" b="1" dirty="0" smtClean="0"/>
              <a:t>call into the Student Services Counter in the Ziff building</a:t>
            </a:r>
            <a:endParaRPr lang="en-GB" altLang="en-US" sz="1800" dirty="0" smtClean="0"/>
          </a:p>
          <a:p>
            <a:pPr marL="85725" indent="-85725">
              <a:buFont typeface="Wingdings" panose="05000000000000000000" pitchFamily="2" charset="2"/>
              <a:buNone/>
              <a:defRPr/>
            </a:pPr>
            <a:r>
              <a:rPr lang="en-GB" altLang="en-US" sz="1800" dirty="0" smtClean="0"/>
              <a:t>**************************************************************</a:t>
            </a:r>
          </a:p>
          <a:p>
            <a:pPr>
              <a:buFont typeface="Wingdings" panose="05000000000000000000" pitchFamily="2" charset="2"/>
              <a:buNone/>
              <a:defRPr/>
            </a:pPr>
            <a:r>
              <a:rPr lang="en-GB" altLang="en-US" sz="1800" dirty="0" smtClean="0"/>
              <a:t>Erasmus+ funding queries: Angie Willshaw (based at the Careers Centre)</a:t>
            </a:r>
          </a:p>
          <a:p>
            <a:pPr>
              <a:buFont typeface="Wingdings" panose="05000000000000000000" pitchFamily="2" charset="2"/>
              <a:buNone/>
              <a:defRPr/>
            </a:pPr>
            <a:r>
              <a:rPr lang="en-GB" altLang="en-US" sz="1800" dirty="0" smtClean="0"/>
              <a:t>Email: </a:t>
            </a:r>
            <a:r>
              <a:rPr lang="en-GB" altLang="en-US" sz="1800" dirty="0" smtClean="0">
                <a:hlinkClick r:id="rId4"/>
              </a:rPr>
              <a:t>erasmuswork@leeds.ac.uk</a:t>
            </a:r>
            <a:r>
              <a:rPr lang="en-GB" altLang="en-US" sz="1800" dirty="0" smtClean="0"/>
              <a:t> </a:t>
            </a:r>
          </a:p>
          <a:p>
            <a:pPr>
              <a:buFont typeface="Wingdings" panose="05000000000000000000" pitchFamily="2" charset="2"/>
              <a:buNone/>
              <a:defRPr/>
            </a:pPr>
            <a:r>
              <a:rPr lang="en-GB" altLang="en-US" sz="1800" dirty="0" smtClean="0"/>
              <a:t>Tel: 00 44 (0) 113 343 7104</a:t>
            </a:r>
          </a:p>
          <a:p>
            <a:pPr>
              <a:buFont typeface="Wingdings" panose="05000000000000000000" pitchFamily="2" charset="2"/>
              <a:buNone/>
              <a:defRPr/>
            </a:pPr>
            <a:r>
              <a:rPr lang="en-GB" altLang="en-US" sz="1800" u="sng" dirty="0" smtClean="0">
                <a:hlinkClick r:id="rId5"/>
              </a:rPr>
              <a:t>http://careerweb.leeds.ac.uk/info/3/working_abroad/174/erasmus_programme</a:t>
            </a:r>
            <a:endParaRPr lang="en-GB" altLang="en-US" sz="1800" u="sng" dirty="0" smtClean="0"/>
          </a:p>
          <a:p>
            <a:pPr>
              <a:buFont typeface="Wingdings" panose="05000000000000000000" pitchFamily="2" charset="2"/>
              <a:buNone/>
              <a:defRPr/>
            </a:pPr>
            <a:r>
              <a:rPr lang="en-GB" altLang="en-US" sz="1800" dirty="0" smtClean="0"/>
              <a:t>*****************************************************************</a:t>
            </a:r>
          </a:p>
          <a:p>
            <a:pPr>
              <a:buFont typeface="Wingdings" panose="05000000000000000000" pitchFamily="2" charset="2"/>
              <a:buNone/>
              <a:defRPr/>
            </a:pPr>
            <a:r>
              <a:rPr lang="en-GB" altLang="en-US" sz="1800" dirty="0" smtClean="0"/>
              <a:t>The </a:t>
            </a:r>
            <a:r>
              <a:rPr lang="en-GB" altLang="en-US" sz="1800" b="1" dirty="0" smtClean="0"/>
              <a:t>Careers Centre: </a:t>
            </a:r>
            <a:r>
              <a:rPr lang="en-GB" altLang="en-US" sz="1800" b="1" dirty="0" smtClean="0">
                <a:hlinkClick r:id="rId6"/>
              </a:rPr>
              <a:t>http://www.leeds.ac.uk/careerweb/</a:t>
            </a:r>
            <a:r>
              <a:rPr lang="en-GB" altLang="en-US" sz="1800" b="1" dirty="0" smtClean="0"/>
              <a:t> </a:t>
            </a:r>
            <a:endParaRPr lang="en-GB" altLang="en-US" sz="1800" dirty="0" smtClean="0"/>
          </a:p>
          <a:p>
            <a:pPr>
              <a:buFont typeface="Wingdings" panose="05000000000000000000" pitchFamily="2" charset="2"/>
              <a:buNone/>
              <a:defRPr/>
            </a:pPr>
            <a:r>
              <a:rPr lang="en-GB" altLang="en-US" sz="1800" dirty="0" smtClean="0"/>
              <a:t>5-7 Cromer Terrace, University of Leeds </a:t>
            </a:r>
            <a:endParaRPr lang="en-GB" altLang="en-US" sz="1800" dirty="0"/>
          </a:p>
          <a:p>
            <a:pPr>
              <a:buFont typeface="Wingdings" panose="05000000000000000000" pitchFamily="2" charset="2"/>
              <a:buNone/>
              <a:defRPr/>
            </a:pPr>
            <a:r>
              <a:rPr lang="en-GB" altLang="en-US" sz="1800" b="1" dirty="0" smtClean="0"/>
              <a:t>Telephone:</a:t>
            </a:r>
            <a:r>
              <a:rPr lang="en-GB" altLang="en-US" sz="1800" dirty="0" smtClean="0"/>
              <a:t> 0113 343 5314</a:t>
            </a:r>
          </a:p>
          <a:p>
            <a:pPr>
              <a:buFont typeface="Wingdings" panose="05000000000000000000" pitchFamily="2" charset="2"/>
              <a:buNone/>
              <a:defRPr/>
            </a:pPr>
            <a:r>
              <a:rPr lang="en-GB" altLang="en-US" sz="1800" b="1" dirty="0" smtClean="0"/>
              <a:t>Email:</a:t>
            </a:r>
            <a:r>
              <a:rPr lang="en-GB" altLang="en-US" sz="1800" dirty="0" smtClean="0"/>
              <a:t> </a:t>
            </a:r>
            <a:r>
              <a:rPr lang="en-GB" altLang="en-US" sz="1800" dirty="0" smtClean="0">
                <a:hlinkClick r:id="rId7"/>
              </a:rPr>
              <a:t>workexperience@leeds.ac.uk</a:t>
            </a:r>
            <a:r>
              <a:rPr lang="en-GB" altLang="en-US" sz="1800" dirty="0" smtClean="0"/>
              <a:t> </a:t>
            </a:r>
          </a:p>
          <a:p>
            <a:pPr>
              <a:buFont typeface="Wingdings" panose="05000000000000000000" pitchFamily="2" charset="2"/>
              <a:buNone/>
              <a:defRPr/>
            </a:pPr>
            <a:endParaRPr lang="en-GB" altLang="en-US" sz="1800" dirty="0" smtClean="0"/>
          </a:p>
          <a:p>
            <a:pPr>
              <a:buFont typeface="Wingdings" panose="05000000000000000000" pitchFamily="2" charset="2"/>
              <a:buNone/>
              <a:defRPr/>
            </a:pPr>
            <a:r>
              <a:rPr lang="en-GB" altLang="en-US" sz="1800" dirty="0" smtClean="0"/>
              <a:t>*</a:t>
            </a:r>
          </a:p>
          <a:p>
            <a:pPr>
              <a:defRPr/>
            </a:pPr>
            <a:endParaRPr lang="en-GB" altLang="en-US" dirty="0" smtClean="0"/>
          </a:p>
        </p:txBody>
      </p:sp>
    </p:spTree>
    <p:extLst>
      <p:ext uri="{BB962C8B-B14F-4D97-AF65-F5344CB8AC3E}">
        <p14:creationId xmlns:p14="http://schemas.microsoft.com/office/powerpoint/2010/main" val="3768472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183" y="908720"/>
            <a:ext cx="6840760" cy="2808311"/>
          </a:xfrm>
          <a:solidFill>
            <a:schemeClr val="accent3">
              <a:lumMod val="20000"/>
              <a:lumOff val="80000"/>
            </a:schemeClr>
          </a:solidFill>
        </p:spPr>
        <p:txBody>
          <a:bodyPr>
            <a:normAutofit/>
          </a:bodyPr>
          <a:lstStyle/>
          <a:p>
            <a:pPr marL="457200" indent="-457200" algn="l">
              <a:lnSpc>
                <a:spcPct val="114000"/>
              </a:lnSpc>
              <a:spcBef>
                <a:spcPts val="1200"/>
              </a:spcBef>
              <a:spcAft>
                <a:spcPts val="1200"/>
              </a:spcAft>
              <a:buFont typeface="Arial" panose="020B0604020202020204" pitchFamily="34" charset="0"/>
              <a:buChar char="•"/>
            </a:pPr>
            <a:r>
              <a:rPr lang="en-GB" dirty="0" smtClean="0">
                <a:solidFill>
                  <a:schemeClr val="tx1"/>
                </a:solidFill>
              </a:rPr>
              <a:t>What funding will I receive from my loan provider?</a:t>
            </a:r>
          </a:p>
          <a:p>
            <a:pPr marL="457200" indent="-457200" algn="l">
              <a:lnSpc>
                <a:spcPct val="114000"/>
              </a:lnSpc>
              <a:spcBef>
                <a:spcPts val="1200"/>
              </a:spcBef>
              <a:spcAft>
                <a:spcPts val="1200"/>
              </a:spcAft>
              <a:buFont typeface="Arial" panose="020B0604020202020204" pitchFamily="34" charset="0"/>
              <a:buChar char="•"/>
            </a:pPr>
            <a:r>
              <a:rPr lang="en-GB" dirty="0" smtClean="0">
                <a:solidFill>
                  <a:schemeClr val="tx1"/>
                </a:solidFill>
              </a:rPr>
              <a:t>What do I need to do to get the correct funding?</a:t>
            </a:r>
          </a:p>
        </p:txBody>
      </p:sp>
      <p:sp>
        <p:nvSpPr>
          <p:cNvPr id="5" name="TextBox 4"/>
          <p:cNvSpPr txBox="1"/>
          <p:nvPr/>
        </p:nvSpPr>
        <p:spPr>
          <a:xfrm>
            <a:off x="971600" y="4511900"/>
            <a:ext cx="7200800" cy="1509388"/>
          </a:xfrm>
          <a:prstGeom prst="rect">
            <a:avLst/>
          </a:prstGeom>
          <a:noFill/>
        </p:spPr>
        <p:txBody>
          <a:bodyPr wrap="square" rtlCol="0">
            <a:spAutoFit/>
          </a:bodyPr>
          <a:lstStyle/>
          <a:p>
            <a:pPr>
              <a:lnSpc>
                <a:spcPct val="114000"/>
              </a:lnSpc>
              <a:spcBef>
                <a:spcPts val="600"/>
              </a:spcBef>
              <a:spcAft>
                <a:spcPts val="600"/>
              </a:spcAft>
            </a:pPr>
            <a:r>
              <a:rPr lang="en-GB" dirty="0">
                <a:solidFill>
                  <a:prstClr val="black"/>
                </a:solidFill>
              </a:rPr>
              <a:t>The funding figures </a:t>
            </a:r>
            <a:r>
              <a:rPr lang="en-GB" dirty="0" smtClean="0">
                <a:solidFill>
                  <a:prstClr val="black"/>
                </a:solidFill>
              </a:rPr>
              <a:t>quoted here </a:t>
            </a:r>
            <a:r>
              <a:rPr lang="en-GB" dirty="0">
                <a:solidFill>
                  <a:prstClr val="black"/>
                </a:solidFill>
              </a:rPr>
              <a:t>are from Student Finance England (SFE).</a:t>
            </a:r>
          </a:p>
          <a:p>
            <a:pPr>
              <a:lnSpc>
                <a:spcPct val="114000"/>
              </a:lnSpc>
              <a:spcBef>
                <a:spcPts val="600"/>
              </a:spcBef>
              <a:spcAft>
                <a:spcPts val="600"/>
              </a:spcAft>
            </a:pPr>
            <a:r>
              <a:rPr lang="en-GB" dirty="0">
                <a:solidFill>
                  <a:prstClr val="black"/>
                </a:solidFill>
              </a:rPr>
              <a:t>If your loan provider is Student Finance Wales (SFW), Student Finance Northern Ireland (SFNI), or Student Awards Agency Scotland (SAAS), please contact </a:t>
            </a:r>
            <a:r>
              <a:rPr lang="en-GB" dirty="0">
                <a:solidFill>
                  <a:prstClr val="black"/>
                </a:solidFill>
                <a:hlinkClick r:id="rId2"/>
              </a:rPr>
              <a:t>funding@leeds.ac.uk</a:t>
            </a:r>
            <a:r>
              <a:rPr lang="en-GB" dirty="0">
                <a:solidFill>
                  <a:prstClr val="black"/>
                </a:solidFill>
              </a:rPr>
              <a:t> for information on your funding package</a:t>
            </a:r>
            <a:r>
              <a:rPr lang="en-GB" dirty="0" smtClean="0">
                <a:solidFill>
                  <a:prstClr val="black"/>
                </a:solidFill>
              </a:rPr>
              <a:t>.</a:t>
            </a:r>
            <a:endParaRPr lang="en-GB" dirty="0">
              <a:solidFill>
                <a:prstClr val="black"/>
              </a:solidFill>
            </a:endParaRPr>
          </a:p>
        </p:txBody>
      </p:sp>
    </p:spTree>
    <p:extLst>
      <p:ext uri="{BB962C8B-B14F-4D97-AF65-F5344CB8AC3E}">
        <p14:creationId xmlns:p14="http://schemas.microsoft.com/office/powerpoint/2010/main" val="372507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476672"/>
            <a:ext cx="6984776" cy="5544616"/>
          </a:xfrm>
          <a:solidFill>
            <a:schemeClr val="accent3">
              <a:lumMod val="20000"/>
              <a:lumOff val="80000"/>
            </a:schemeClr>
          </a:solidFill>
        </p:spPr>
        <p:txBody>
          <a:bodyPr>
            <a:normAutofit/>
          </a:bodyPr>
          <a:lstStyle/>
          <a:p>
            <a:r>
              <a:rPr lang="en-GB" dirty="0" smtClean="0">
                <a:solidFill>
                  <a:schemeClr val="tx1"/>
                </a:solidFill>
              </a:rPr>
              <a:t>If you will be on a year in industry,</a:t>
            </a:r>
          </a:p>
          <a:p>
            <a:r>
              <a:rPr lang="en-GB" b="1" dirty="0" smtClean="0">
                <a:solidFill>
                  <a:schemeClr val="tx1"/>
                </a:solidFill>
              </a:rPr>
              <a:t>working in the UK or abroad</a:t>
            </a:r>
          </a:p>
          <a:p>
            <a:r>
              <a:rPr lang="en-GB" dirty="0" smtClean="0">
                <a:solidFill>
                  <a:schemeClr val="tx1"/>
                </a:solidFill>
              </a:rPr>
              <a:t>your tuition fee and your funding</a:t>
            </a:r>
          </a:p>
          <a:p>
            <a:r>
              <a:rPr lang="en-GB" dirty="0" smtClean="0">
                <a:solidFill>
                  <a:schemeClr val="tx1"/>
                </a:solidFill>
              </a:rPr>
              <a:t>will change for the year you are away.</a:t>
            </a:r>
          </a:p>
          <a:p>
            <a:pPr algn="l"/>
            <a:endParaRPr lang="en-GB" dirty="0" smtClean="0">
              <a:solidFill>
                <a:schemeClr val="tx1"/>
              </a:solidFill>
            </a:endParaRPr>
          </a:p>
          <a:p>
            <a:pPr algn="l"/>
            <a:r>
              <a:rPr lang="en-GB" sz="2400" dirty="0" smtClean="0">
                <a:solidFill>
                  <a:schemeClr val="tx1"/>
                </a:solidFill>
              </a:rPr>
              <a:t>See the </a:t>
            </a:r>
            <a:r>
              <a:rPr lang="en-GB" sz="2400" b="1" dirty="0" smtClean="0">
                <a:solidFill>
                  <a:schemeClr val="tx1"/>
                </a:solidFill>
              </a:rPr>
              <a:t>SES website </a:t>
            </a:r>
            <a:r>
              <a:rPr lang="en-GB" sz="2400" dirty="0" smtClean="0">
                <a:solidFill>
                  <a:schemeClr val="tx1"/>
                </a:solidFill>
              </a:rPr>
              <a:t>for more information and downloadable </a:t>
            </a:r>
            <a:r>
              <a:rPr lang="en-GB" sz="2400" b="1" dirty="0" smtClean="0">
                <a:solidFill>
                  <a:schemeClr val="tx1"/>
                </a:solidFill>
              </a:rPr>
              <a:t>fact sheets </a:t>
            </a:r>
            <a:r>
              <a:rPr lang="en-GB" sz="2400" dirty="0" smtClean="0">
                <a:solidFill>
                  <a:schemeClr val="tx1"/>
                </a:solidFill>
              </a:rPr>
              <a:t>on student finance and how to complete your loan application.</a:t>
            </a:r>
          </a:p>
          <a:p>
            <a:pPr algn="l"/>
            <a:endParaRPr lang="en-GB" sz="800" dirty="0" smtClean="0">
              <a:solidFill>
                <a:schemeClr val="tx1"/>
              </a:solidFill>
            </a:endParaRPr>
          </a:p>
          <a:p>
            <a:pPr algn="l"/>
            <a:r>
              <a:rPr lang="en-GB" sz="2400" dirty="0">
                <a:solidFill>
                  <a:schemeClr val="tx1"/>
                </a:solidFill>
                <a:hlinkClick r:id="rId2"/>
              </a:rPr>
              <a:t>http://</a:t>
            </a:r>
            <a:r>
              <a:rPr lang="en-GB" sz="2400" dirty="0" smtClean="0">
                <a:solidFill>
                  <a:schemeClr val="tx1"/>
                </a:solidFill>
                <a:hlinkClick r:id="rId2"/>
              </a:rPr>
              <a:t>students.leeds.ac.uk/info/21518/study_abroad_and_work_placements</a:t>
            </a:r>
            <a:endParaRPr lang="en-GB" sz="2400" dirty="0" smtClean="0">
              <a:solidFill>
                <a:schemeClr val="tx1"/>
              </a:solidFill>
            </a:endParaRPr>
          </a:p>
          <a:p>
            <a:pPr algn="l"/>
            <a:endParaRPr lang="en-GB" sz="1600" dirty="0"/>
          </a:p>
        </p:txBody>
      </p:sp>
      <p:sp>
        <p:nvSpPr>
          <p:cNvPr id="4" name="TextBox 3"/>
          <p:cNvSpPr txBox="1"/>
          <p:nvPr/>
        </p:nvSpPr>
        <p:spPr>
          <a:xfrm>
            <a:off x="2699792" y="1052736"/>
            <a:ext cx="184731" cy="369332"/>
          </a:xfrm>
          <a:prstGeom prst="rect">
            <a:avLst/>
          </a:prstGeom>
          <a:noFill/>
        </p:spPr>
        <p:txBody>
          <a:bodyPr wrap="none" rtlCol="0">
            <a:spAutoFit/>
          </a:bodyPr>
          <a:lstStyle/>
          <a:p>
            <a:endParaRPr lang="en-GB">
              <a:solidFill>
                <a:prstClr val="black"/>
              </a:solidFill>
            </a:endParaRPr>
          </a:p>
        </p:txBody>
      </p:sp>
    </p:spTree>
    <p:extLst>
      <p:ext uri="{BB962C8B-B14F-4D97-AF65-F5344CB8AC3E}">
        <p14:creationId xmlns:p14="http://schemas.microsoft.com/office/powerpoint/2010/main" val="245277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57647"/>
            <a:ext cx="7344816" cy="940966"/>
          </a:xfrm>
          <a:solidFill>
            <a:schemeClr val="accent3">
              <a:lumMod val="60000"/>
              <a:lumOff val="40000"/>
            </a:schemeClr>
          </a:solidFill>
        </p:spPr>
        <p:txBody>
          <a:bodyPr vert="horz" lIns="91440" tIns="45720" rIns="91440" bIns="45720" rtlCol="0" anchor="ctr">
            <a:normAutofit/>
          </a:bodyPr>
          <a:lstStyle/>
          <a:p>
            <a:r>
              <a:rPr lang="en-GB" sz="4000" b="1" dirty="0" smtClean="0"/>
              <a:t>Tuition Fees</a:t>
            </a:r>
            <a:endParaRPr lang="en-GB" sz="4000" b="1" dirty="0"/>
          </a:p>
        </p:txBody>
      </p:sp>
      <p:sp>
        <p:nvSpPr>
          <p:cNvPr id="3" name="Content Placeholder 2"/>
          <p:cNvSpPr>
            <a:spLocks noGrp="1"/>
          </p:cNvSpPr>
          <p:nvPr>
            <p:ph idx="1"/>
          </p:nvPr>
        </p:nvSpPr>
        <p:spPr>
          <a:xfrm>
            <a:off x="971600" y="1484784"/>
            <a:ext cx="7344816" cy="4896544"/>
          </a:xfrm>
          <a:solidFill>
            <a:schemeClr val="accent3">
              <a:lumMod val="20000"/>
              <a:lumOff val="80000"/>
            </a:schemeClr>
          </a:solidFill>
        </p:spPr>
        <p:txBody>
          <a:bodyPr>
            <a:normAutofit lnSpcReduction="10000"/>
          </a:bodyPr>
          <a:lstStyle/>
          <a:p>
            <a:pPr marL="0" indent="0">
              <a:lnSpc>
                <a:spcPct val="134000"/>
              </a:lnSpc>
              <a:spcBef>
                <a:spcPts val="600"/>
              </a:spcBef>
              <a:spcAft>
                <a:spcPts val="600"/>
              </a:spcAft>
              <a:buNone/>
            </a:pPr>
            <a:r>
              <a:rPr lang="en-GB" sz="2800" dirty="0"/>
              <a:t>All home rated and EU students who started University between September 2012 and September 2016 will be charged a tuition fee of:</a:t>
            </a:r>
          </a:p>
          <a:p>
            <a:pPr marL="0" indent="0" algn="ctr">
              <a:lnSpc>
                <a:spcPct val="134000"/>
              </a:lnSpc>
              <a:spcBef>
                <a:spcPts val="600"/>
              </a:spcBef>
              <a:spcAft>
                <a:spcPts val="600"/>
              </a:spcAft>
              <a:buNone/>
            </a:pPr>
            <a:r>
              <a:rPr lang="en-GB" sz="2800" b="1" dirty="0" smtClean="0"/>
              <a:t>£1,350</a:t>
            </a:r>
          </a:p>
          <a:p>
            <a:pPr marL="0" indent="0">
              <a:lnSpc>
                <a:spcPct val="134000"/>
              </a:lnSpc>
              <a:spcBef>
                <a:spcPts val="600"/>
              </a:spcBef>
              <a:spcAft>
                <a:spcPts val="600"/>
              </a:spcAft>
              <a:buNone/>
            </a:pPr>
            <a:r>
              <a:rPr lang="en-GB" sz="2400" dirty="0" smtClean="0"/>
              <a:t>The Tuition Fee for international students will be £4,000</a:t>
            </a:r>
          </a:p>
          <a:p>
            <a:pPr marL="0" indent="0">
              <a:lnSpc>
                <a:spcPct val="134000"/>
              </a:lnSpc>
              <a:spcBef>
                <a:spcPts val="600"/>
              </a:spcBef>
              <a:spcAft>
                <a:spcPts val="600"/>
              </a:spcAft>
              <a:buNone/>
            </a:pPr>
            <a:endParaRPr lang="en-GB" sz="2400" dirty="0" smtClean="0"/>
          </a:p>
          <a:p>
            <a:pPr marL="0" indent="0" algn="ctr">
              <a:lnSpc>
                <a:spcPct val="134000"/>
              </a:lnSpc>
              <a:spcBef>
                <a:spcPts val="0"/>
              </a:spcBef>
              <a:buNone/>
            </a:pPr>
            <a:r>
              <a:rPr lang="en-GB" sz="2800" i="1" dirty="0" smtClean="0"/>
              <a:t>Tuition fees will </a:t>
            </a:r>
            <a:r>
              <a:rPr lang="en-GB" sz="2800" i="1" dirty="0"/>
              <a:t>be paid directly to </a:t>
            </a:r>
            <a:r>
              <a:rPr lang="en-GB" sz="2800" i="1" dirty="0" smtClean="0"/>
              <a:t>the</a:t>
            </a:r>
          </a:p>
          <a:p>
            <a:pPr marL="0" indent="0" algn="ctr">
              <a:lnSpc>
                <a:spcPct val="134000"/>
              </a:lnSpc>
              <a:spcBef>
                <a:spcPts val="0"/>
              </a:spcBef>
              <a:buNone/>
            </a:pPr>
            <a:r>
              <a:rPr lang="en-GB" sz="2800" i="1" dirty="0" smtClean="0"/>
              <a:t>University of </a:t>
            </a:r>
            <a:r>
              <a:rPr lang="en-GB" sz="2800" i="1" dirty="0"/>
              <a:t>Leeds as usual</a:t>
            </a:r>
            <a:r>
              <a:rPr lang="en-GB" sz="2800" i="1" dirty="0" smtClean="0"/>
              <a:t>.</a:t>
            </a:r>
            <a:endParaRPr lang="en-GB" sz="2800" i="1" dirty="0"/>
          </a:p>
        </p:txBody>
      </p:sp>
    </p:spTree>
    <p:extLst>
      <p:ext uri="{BB962C8B-B14F-4D97-AF65-F5344CB8AC3E}">
        <p14:creationId xmlns:p14="http://schemas.microsoft.com/office/powerpoint/2010/main" val="50486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48" y="332656"/>
            <a:ext cx="8064896" cy="864096"/>
          </a:xfrm>
          <a:solidFill>
            <a:schemeClr val="accent3">
              <a:lumMod val="60000"/>
              <a:lumOff val="40000"/>
            </a:schemeClr>
          </a:solidFill>
        </p:spPr>
        <p:txBody>
          <a:bodyPr vert="horz" lIns="91440" tIns="45720" rIns="91440" bIns="45720" rtlCol="0" anchor="ctr">
            <a:normAutofit/>
          </a:bodyPr>
          <a:lstStyle/>
          <a:p>
            <a:r>
              <a:rPr lang="en-GB" sz="4000" b="1" dirty="0"/>
              <a:t>Maintenance </a:t>
            </a:r>
            <a:r>
              <a:rPr lang="en-GB" sz="4000" b="1" dirty="0" smtClean="0"/>
              <a:t>Loan</a:t>
            </a:r>
            <a:endParaRPr lang="en-GB" sz="4000" b="1" dirty="0"/>
          </a:p>
        </p:txBody>
      </p:sp>
      <p:sp>
        <p:nvSpPr>
          <p:cNvPr id="3" name="Content Placeholder 2"/>
          <p:cNvSpPr>
            <a:spLocks noGrp="1"/>
          </p:cNvSpPr>
          <p:nvPr>
            <p:ph idx="1"/>
          </p:nvPr>
        </p:nvSpPr>
        <p:spPr>
          <a:xfrm>
            <a:off x="460648" y="1484784"/>
            <a:ext cx="8064896" cy="4464496"/>
          </a:xfrm>
          <a:solidFill>
            <a:schemeClr val="accent3">
              <a:lumMod val="20000"/>
              <a:lumOff val="80000"/>
            </a:schemeClr>
          </a:solidFill>
        </p:spPr>
        <p:txBody>
          <a:bodyPr>
            <a:noAutofit/>
          </a:bodyPr>
          <a:lstStyle/>
          <a:p>
            <a:pPr>
              <a:spcBef>
                <a:spcPts val="1200"/>
              </a:spcBef>
            </a:pPr>
            <a:endParaRPr lang="en-GB" sz="800" b="1" dirty="0" smtClean="0"/>
          </a:p>
          <a:p>
            <a:pPr>
              <a:spcBef>
                <a:spcPts val="2400"/>
              </a:spcBef>
              <a:spcAft>
                <a:spcPts val="600"/>
              </a:spcAft>
            </a:pPr>
            <a:r>
              <a:rPr lang="en-GB" sz="2400" dirty="0" smtClean="0"/>
              <a:t>Students on the </a:t>
            </a:r>
            <a:r>
              <a:rPr lang="en-GB" sz="2400" b="1" dirty="0" smtClean="0"/>
              <a:t>Erasmus programme (Europe) </a:t>
            </a:r>
            <a:r>
              <a:rPr lang="en-GB" sz="2400" i="1" dirty="0"/>
              <a:t>are eligible for means-tested funding and could get the Travel Grant. </a:t>
            </a:r>
            <a:endParaRPr lang="en-GB" sz="2400" i="1" dirty="0" smtClean="0"/>
          </a:p>
          <a:p>
            <a:pPr>
              <a:spcBef>
                <a:spcPts val="2400"/>
              </a:spcBef>
              <a:spcAft>
                <a:spcPts val="600"/>
              </a:spcAft>
            </a:pPr>
            <a:r>
              <a:rPr lang="en-GB" sz="2400" dirty="0" smtClean="0"/>
              <a:t>Students on a </a:t>
            </a:r>
            <a:r>
              <a:rPr lang="en-GB" sz="2400" b="1" dirty="0" smtClean="0"/>
              <a:t>‘special case’ </a:t>
            </a:r>
            <a:r>
              <a:rPr lang="en-GB" sz="2400" dirty="0" smtClean="0"/>
              <a:t>work placement </a:t>
            </a:r>
            <a:r>
              <a:rPr lang="en-GB" sz="2400" i="1" dirty="0"/>
              <a:t>are eligible for means-tested funding and could get the Travel </a:t>
            </a:r>
            <a:r>
              <a:rPr lang="en-GB" sz="2400" i="1" dirty="0" smtClean="0"/>
              <a:t>Grant</a:t>
            </a:r>
            <a:r>
              <a:rPr lang="en-GB" sz="2400" i="1" dirty="0"/>
              <a:t> </a:t>
            </a:r>
            <a:r>
              <a:rPr lang="en-GB" sz="2400" i="1" dirty="0" smtClean="0"/>
              <a:t>if abroad.</a:t>
            </a:r>
          </a:p>
          <a:p>
            <a:pPr>
              <a:spcBef>
                <a:spcPts val="2400"/>
              </a:spcBef>
              <a:spcAft>
                <a:spcPts val="600"/>
              </a:spcAft>
            </a:pPr>
            <a:r>
              <a:rPr lang="en-GB" sz="2400" dirty="0" smtClean="0"/>
              <a:t>Students who are </a:t>
            </a:r>
            <a:r>
              <a:rPr lang="en-GB" sz="2400" b="1" u="sng" dirty="0" smtClean="0"/>
              <a:t>non</a:t>
            </a:r>
            <a:r>
              <a:rPr lang="en-GB" sz="2400" b="1" dirty="0" smtClean="0"/>
              <a:t>-Erasmus </a:t>
            </a:r>
            <a:r>
              <a:rPr lang="en-GB" sz="2400" dirty="0" smtClean="0"/>
              <a:t>or</a:t>
            </a:r>
            <a:r>
              <a:rPr lang="en-GB" sz="2400" b="1" dirty="0" smtClean="0"/>
              <a:t> </a:t>
            </a:r>
            <a:r>
              <a:rPr lang="en-GB" sz="2400" b="1" u="sng" dirty="0" smtClean="0"/>
              <a:t>not</a:t>
            </a:r>
            <a:r>
              <a:rPr lang="en-GB" sz="2400" b="1" dirty="0" smtClean="0"/>
              <a:t> </a:t>
            </a:r>
            <a:r>
              <a:rPr lang="en-GB" sz="2400" dirty="0" smtClean="0"/>
              <a:t>on a </a:t>
            </a:r>
            <a:r>
              <a:rPr lang="en-GB" sz="2400" b="1" dirty="0" smtClean="0"/>
              <a:t>‘special case’ </a:t>
            </a:r>
            <a:r>
              <a:rPr lang="en-GB" sz="2400" dirty="0" smtClean="0"/>
              <a:t>work placement</a:t>
            </a:r>
            <a:r>
              <a:rPr lang="en-GB" sz="2400" b="1" dirty="0" smtClean="0"/>
              <a:t> </a:t>
            </a:r>
            <a:r>
              <a:rPr lang="en-GB" sz="2400" i="1" dirty="0" smtClean="0"/>
              <a:t>are eligible for reduced funding only and cannot get the Travel Grant.</a:t>
            </a:r>
          </a:p>
        </p:txBody>
      </p:sp>
    </p:spTree>
    <p:extLst>
      <p:ext uri="{BB962C8B-B14F-4D97-AF65-F5344CB8AC3E}">
        <p14:creationId xmlns:p14="http://schemas.microsoft.com/office/powerpoint/2010/main" val="245107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931224" cy="720080"/>
          </a:xfrm>
          <a:solidFill>
            <a:schemeClr val="accent3">
              <a:lumMod val="60000"/>
              <a:lumOff val="40000"/>
            </a:schemeClr>
          </a:solidFill>
        </p:spPr>
        <p:txBody>
          <a:bodyPr vert="horz" lIns="91440" tIns="45720" rIns="91440" bIns="45720" rtlCol="0" anchor="ctr">
            <a:normAutofit/>
          </a:bodyPr>
          <a:lstStyle/>
          <a:p>
            <a:r>
              <a:rPr lang="en-GB" sz="3600" b="1" dirty="0" smtClean="0"/>
              <a:t>Special Cases – Definitions</a:t>
            </a:r>
            <a:endParaRPr lang="en-GB" sz="3600" b="1" dirty="0"/>
          </a:p>
        </p:txBody>
      </p:sp>
      <p:sp>
        <p:nvSpPr>
          <p:cNvPr id="3" name="Content Placeholder 2"/>
          <p:cNvSpPr>
            <a:spLocks noGrp="1"/>
          </p:cNvSpPr>
          <p:nvPr>
            <p:ph idx="1"/>
          </p:nvPr>
        </p:nvSpPr>
        <p:spPr>
          <a:xfrm>
            <a:off x="611560" y="1268760"/>
            <a:ext cx="7931224" cy="5184576"/>
          </a:xfrm>
          <a:solidFill>
            <a:schemeClr val="accent3">
              <a:lumMod val="20000"/>
              <a:lumOff val="80000"/>
            </a:schemeClr>
          </a:solidFill>
        </p:spPr>
        <p:txBody>
          <a:bodyPr>
            <a:normAutofit fontScale="92500" lnSpcReduction="10000"/>
          </a:bodyPr>
          <a:lstStyle/>
          <a:p>
            <a:pPr>
              <a:spcBef>
                <a:spcPts val="1800"/>
              </a:spcBef>
              <a:spcAft>
                <a:spcPts val="1200"/>
              </a:spcAft>
            </a:pPr>
            <a:r>
              <a:rPr lang="en-GB" sz="2400" i="1" dirty="0"/>
              <a:t>a) unpaid service in a </a:t>
            </a:r>
            <a:r>
              <a:rPr lang="en-GB" sz="2400" i="1" dirty="0" smtClean="0"/>
              <a:t>hospital, NHS trust, or with </a:t>
            </a:r>
            <a:r>
              <a:rPr lang="en-GB" sz="2400" i="1" dirty="0"/>
              <a:t>a clinical </a:t>
            </a:r>
            <a:r>
              <a:rPr lang="en-GB" sz="2400" i="1" dirty="0" smtClean="0"/>
              <a:t>commissioning group;</a:t>
            </a:r>
            <a:endParaRPr lang="en-GB" sz="2400" dirty="0"/>
          </a:p>
          <a:p>
            <a:pPr>
              <a:spcBef>
                <a:spcPts val="1800"/>
              </a:spcBef>
              <a:spcAft>
                <a:spcPts val="1200"/>
              </a:spcAft>
            </a:pPr>
            <a:r>
              <a:rPr lang="en-GB" sz="2400" i="1" dirty="0"/>
              <a:t>b) unpaid service with a local authority </a:t>
            </a:r>
            <a:r>
              <a:rPr lang="en-GB" sz="2400" i="1" dirty="0" smtClean="0"/>
              <a:t>relating </a:t>
            </a:r>
            <a:r>
              <a:rPr lang="en-GB" sz="2400" i="1" dirty="0"/>
              <a:t>to the care of children and young persons, health or welfare or with a </a:t>
            </a:r>
            <a:r>
              <a:rPr lang="en-GB" sz="2400" i="1" dirty="0" smtClean="0"/>
              <a:t>charity carrying </a:t>
            </a:r>
            <a:r>
              <a:rPr lang="en-GB" sz="2400" i="1" dirty="0"/>
              <a:t>out activities of a like </a:t>
            </a:r>
            <a:r>
              <a:rPr lang="en-GB" sz="2400" i="1" dirty="0" smtClean="0"/>
              <a:t>nature in the UK;</a:t>
            </a:r>
            <a:endParaRPr lang="en-GB" sz="2400" dirty="0"/>
          </a:p>
          <a:p>
            <a:pPr>
              <a:spcBef>
                <a:spcPts val="1800"/>
              </a:spcBef>
              <a:spcAft>
                <a:spcPts val="1200"/>
              </a:spcAft>
            </a:pPr>
            <a:r>
              <a:rPr lang="en-GB" sz="2400" i="1" dirty="0"/>
              <a:t>c) unpaid service in the prison or </a:t>
            </a:r>
            <a:r>
              <a:rPr lang="en-GB" sz="2400" i="1" dirty="0" smtClean="0"/>
              <a:t>probation service;</a:t>
            </a:r>
            <a:endParaRPr lang="en-GB" sz="2400" dirty="0"/>
          </a:p>
          <a:p>
            <a:pPr>
              <a:spcBef>
                <a:spcPts val="1800"/>
              </a:spcBef>
              <a:spcAft>
                <a:spcPts val="1200"/>
              </a:spcAft>
            </a:pPr>
            <a:r>
              <a:rPr lang="en-GB" sz="2400" i="1" dirty="0"/>
              <a:t>d) unpaid research in </a:t>
            </a:r>
            <a:r>
              <a:rPr lang="en-GB" sz="2400" i="1" dirty="0" smtClean="0"/>
              <a:t>a UK or overseas institution;</a:t>
            </a:r>
            <a:endParaRPr lang="en-GB" sz="2400" dirty="0"/>
          </a:p>
          <a:p>
            <a:pPr>
              <a:spcBef>
                <a:spcPts val="1800"/>
              </a:spcBef>
              <a:spcAft>
                <a:spcPts val="1200"/>
              </a:spcAft>
            </a:pPr>
            <a:r>
              <a:rPr lang="en-GB" sz="2400" i="1" dirty="0"/>
              <a:t>e) </a:t>
            </a:r>
            <a:r>
              <a:rPr lang="en-GB" sz="2400" i="1" dirty="0" smtClean="0"/>
              <a:t>unpaid service with a </a:t>
            </a:r>
            <a:r>
              <a:rPr lang="en-GB" sz="2400" i="1" dirty="0"/>
              <a:t>Special Health Authority </a:t>
            </a:r>
            <a:r>
              <a:rPr lang="en-GB" sz="2400" i="1" dirty="0" smtClean="0"/>
              <a:t>or Health </a:t>
            </a:r>
            <a:r>
              <a:rPr lang="en-GB" sz="2400" i="1" dirty="0"/>
              <a:t>and Social Services </a:t>
            </a:r>
            <a:r>
              <a:rPr lang="en-GB" sz="2400" i="1" dirty="0" smtClean="0"/>
              <a:t>Board;</a:t>
            </a:r>
            <a:endParaRPr lang="en-GB" sz="2400" dirty="0"/>
          </a:p>
          <a:p>
            <a:pPr>
              <a:spcBef>
                <a:spcPts val="1800"/>
              </a:spcBef>
              <a:spcAft>
                <a:spcPts val="1200"/>
              </a:spcAft>
            </a:pPr>
            <a:r>
              <a:rPr lang="en-GB" sz="2400" i="1" dirty="0"/>
              <a:t>f) unpaid service with either House of Parliament.</a:t>
            </a:r>
            <a:endParaRPr lang="en-GB" sz="2400" dirty="0"/>
          </a:p>
          <a:p>
            <a:pPr marL="0" indent="0">
              <a:buNone/>
            </a:pPr>
            <a:endParaRPr lang="en-GB" sz="2400" dirty="0" smtClean="0"/>
          </a:p>
        </p:txBody>
      </p:sp>
    </p:spTree>
    <p:extLst>
      <p:ext uri="{BB962C8B-B14F-4D97-AF65-F5344CB8AC3E}">
        <p14:creationId xmlns:p14="http://schemas.microsoft.com/office/powerpoint/2010/main" val="70988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656"/>
            <a:ext cx="8424936" cy="504056"/>
          </a:xfrm>
          <a:solidFill>
            <a:schemeClr val="accent3">
              <a:lumMod val="60000"/>
              <a:lumOff val="40000"/>
            </a:schemeClr>
          </a:solidFill>
        </p:spPr>
        <p:txBody>
          <a:bodyPr vert="horz" lIns="91440" tIns="45720" rIns="91440" bIns="45720" rtlCol="0" anchor="ctr">
            <a:normAutofit fontScale="90000"/>
          </a:bodyPr>
          <a:lstStyle/>
          <a:p>
            <a:r>
              <a:rPr lang="en-GB" sz="3200" b="1" dirty="0"/>
              <a:t>Maintenance </a:t>
            </a:r>
            <a:r>
              <a:rPr lang="en-GB" sz="3200" b="1" dirty="0" smtClean="0"/>
              <a:t>Loan – Means-tested Funding</a:t>
            </a:r>
            <a:endParaRPr lang="en-GB" sz="3200" b="1" dirty="0"/>
          </a:p>
        </p:txBody>
      </p:sp>
      <p:sp>
        <p:nvSpPr>
          <p:cNvPr id="3" name="Content Placeholder 2"/>
          <p:cNvSpPr>
            <a:spLocks noGrp="1"/>
          </p:cNvSpPr>
          <p:nvPr>
            <p:ph idx="1"/>
          </p:nvPr>
        </p:nvSpPr>
        <p:spPr>
          <a:xfrm>
            <a:off x="395536" y="872743"/>
            <a:ext cx="8424936" cy="5688632"/>
          </a:xfrm>
          <a:solidFill>
            <a:schemeClr val="accent3">
              <a:lumMod val="20000"/>
              <a:lumOff val="80000"/>
            </a:schemeClr>
          </a:solidFill>
        </p:spPr>
        <p:txBody>
          <a:bodyPr>
            <a:normAutofit fontScale="92500" lnSpcReduction="20000"/>
          </a:bodyPr>
          <a:lstStyle/>
          <a:p>
            <a:pPr marL="0" indent="0">
              <a:lnSpc>
                <a:spcPct val="124000"/>
              </a:lnSpc>
              <a:spcBef>
                <a:spcPts val="600"/>
              </a:spcBef>
              <a:spcAft>
                <a:spcPts val="600"/>
              </a:spcAft>
              <a:buNone/>
            </a:pPr>
            <a:r>
              <a:rPr lang="en-GB" sz="2600" b="1" dirty="0" smtClean="0"/>
              <a:t>Erasmus Work Placement</a:t>
            </a:r>
            <a:endParaRPr lang="en-GB" sz="2600" dirty="0" smtClean="0"/>
          </a:p>
          <a:p>
            <a:pPr marL="0" indent="0">
              <a:lnSpc>
                <a:spcPct val="124000"/>
              </a:lnSpc>
              <a:spcBef>
                <a:spcPts val="600"/>
              </a:spcBef>
              <a:spcAft>
                <a:spcPts val="600"/>
              </a:spcAft>
              <a:buNone/>
            </a:pPr>
            <a:endParaRPr lang="en-GB" sz="2000" dirty="0" smtClean="0"/>
          </a:p>
          <a:p>
            <a:pPr marL="0" indent="0">
              <a:lnSpc>
                <a:spcPct val="124000"/>
              </a:lnSpc>
              <a:spcBef>
                <a:spcPts val="600"/>
              </a:spcBef>
              <a:spcAft>
                <a:spcPts val="600"/>
              </a:spcAft>
              <a:buNone/>
            </a:pPr>
            <a:endParaRPr lang="en-GB" sz="2000" dirty="0" smtClean="0"/>
          </a:p>
          <a:p>
            <a:pPr marL="0" indent="0">
              <a:lnSpc>
                <a:spcPct val="124000"/>
              </a:lnSpc>
              <a:spcBef>
                <a:spcPts val="600"/>
              </a:spcBef>
              <a:spcAft>
                <a:spcPts val="600"/>
              </a:spcAft>
              <a:buNone/>
            </a:pPr>
            <a:endParaRPr lang="en-GB" sz="2000" dirty="0" smtClean="0"/>
          </a:p>
          <a:p>
            <a:pPr marL="0" indent="0">
              <a:lnSpc>
                <a:spcPct val="124000"/>
              </a:lnSpc>
              <a:spcBef>
                <a:spcPts val="600"/>
              </a:spcBef>
              <a:buNone/>
            </a:pPr>
            <a:endParaRPr lang="en-GB" sz="2000" b="1" dirty="0" smtClean="0"/>
          </a:p>
          <a:p>
            <a:pPr marL="0" indent="0">
              <a:lnSpc>
                <a:spcPct val="124000"/>
              </a:lnSpc>
              <a:spcBef>
                <a:spcPts val="600"/>
              </a:spcBef>
              <a:buNone/>
            </a:pPr>
            <a:r>
              <a:rPr lang="en-GB" sz="2600" b="1" dirty="0" smtClean="0"/>
              <a:t>‘Special Case’ Work Placement</a:t>
            </a:r>
          </a:p>
          <a:p>
            <a:pPr marL="0" indent="0">
              <a:lnSpc>
                <a:spcPct val="124000"/>
              </a:lnSpc>
              <a:spcBef>
                <a:spcPts val="600"/>
              </a:spcBef>
              <a:buNone/>
            </a:pPr>
            <a:endParaRPr lang="en-GB" sz="2000" b="1" dirty="0"/>
          </a:p>
          <a:p>
            <a:pPr marL="0" indent="0">
              <a:lnSpc>
                <a:spcPct val="124000"/>
              </a:lnSpc>
              <a:spcBef>
                <a:spcPts val="600"/>
              </a:spcBef>
              <a:buNone/>
            </a:pPr>
            <a:endParaRPr lang="en-GB" sz="2000" b="1" dirty="0" smtClean="0"/>
          </a:p>
          <a:p>
            <a:pPr marL="0" indent="0">
              <a:lnSpc>
                <a:spcPct val="124000"/>
              </a:lnSpc>
              <a:spcBef>
                <a:spcPts val="600"/>
              </a:spcBef>
              <a:buNone/>
            </a:pPr>
            <a:endParaRPr lang="en-GB" sz="2000" b="1" dirty="0"/>
          </a:p>
          <a:p>
            <a:pPr marL="0" indent="0">
              <a:lnSpc>
                <a:spcPct val="124000"/>
              </a:lnSpc>
              <a:spcBef>
                <a:spcPts val="600"/>
              </a:spcBef>
              <a:buNone/>
            </a:pPr>
            <a:endParaRPr lang="en-GB" sz="2000" b="1" dirty="0" smtClean="0"/>
          </a:p>
          <a:p>
            <a:pPr marL="0" indent="0">
              <a:lnSpc>
                <a:spcPct val="124000"/>
              </a:lnSpc>
              <a:spcBef>
                <a:spcPts val="600"/>
              </a:spcBef>
              <a:buNone/>
            </a:pPr>
            <a:endParaRPr lang="en-GB" sz="2000" b="1" dirty="0"/>
          </a:p>
          <a:p>
            <a:pPr marL="0" indent="0">
              <a:lnSpc>
                <a:spcPct val="124000"/>
              </a:lnSpc>
              <a:spcBef>
                <a:spcPts val="600"/>
              </a:spcBef>
              <a:buNone/>
            </a:pPr>
            <a:endParaRPr lang="en-GB" sz="2000" b="1" dirty="0" smtClean="0"/>
          </a:p>
          <a:p>
            <a:pPr marL="0" indent="0">
              <a:lnSpc>
                <a:spcPct val="124000"/>
              </a:lnSpc>
              <a:spcBef>
                <a:spcPts val="1800"/>
              </a:spcBef>
              <a:buNone/>
            </a:pPr>
            <a:r>
              <a:rPr lang="en-GB" sz="2000" i="1" dirty="0" smtClean="0"/>
              <a:t>*</a:t>
            </a:r>
            <a:r>
              <a:rPr lang="en-GB" sz="2000" i="1" dirty="0"/>
              <a:t>The ‘Parental Home’ rate will apply to students living with parents in London</a:t>
            </a:r>
            <a:r>
              <a:rPr lang="en-GB" sz="2000" dirty="0" smtClean="0"/>
              <a:t>.</a:t>
            </a:r>
            <a:endParaRPr lang="en-GB" sz="1500" dirty="0"/>
          </a:p>
        </p:txBody>
      </p:sp>
      <p:graphicFrame>
        <p:nvGraphicFramePr>
          <p:cNvPr id="5" name="Table 4"/>
          <p:cNvGraphicFramePr>
            <a:graphicFrameLocks noGrp="1"/>
          </p:cNvGraphicFramePr>
          <p:nvPr>
            <p:extLst/>
          </p:nvPr>
        </p:nvGraphicFramePr>
        <p:xfrm>
          <a:off x="550394" y="1484784"/>
          <a:ext cx="8074742" cy="1188186"/>
        </p:xfrm>
        <a:graphic>
          <a:graphicData uri="http://schemas.openxmlformats.org/drawingml/2006/table">
            <a:tbl>
              <a:tblPr firstRow="1" firstCol="1" bandRow="1">
                <a:tableStyleId>{F5AB1C69-6EDB-4FF4-983F-18BD219EF322}</a:tableStyleId>
              </a:tblPr>
              <a:tblGrid>
                <a:gridCol w="1614948"/>
                <a:gridCol w="2845386"/>
                <a:gridCol w="2230168"/>
                <a:gridCol w="1384240"/>
              </a:tblGrid>
              <a:tr h="720080">
                <a:tc>
                  <a:txBody>
                    <a:bodyPr/>
                    <a:lstStyle/>
                    <a:p>
                      <a:pPr>
                        <a:lnSpc>
                          <a:spcPct val="115000"/>
                        </a:lnSpc>
                        <a:spcAft>
                          <a:spcPts val="0"/>
                        </a:spcAft>
                      </a:pPr>
                      <a:r>
                        <a:rPr lang="en-GB" sz="1800" dirty="0">
                          <a:effectLst/>
                        </a:rPr>
                        <a:t>Loan Provider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a:effectLst/>
                        </a:rPr>
                        <a:t>Amount Not Depending on Household Income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a:effectLst/>
                        </a:rPr>
                        <a:t>Amount Depending on Household Income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a:effectLst/>
                        </a:rPr>
                        <a:t>Total Possible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8106">
                <a:tc>
                  <a:txBody>
                    <a:bodyPr/>
                    <a:lstStyle/>
                    <a:p>
                      <a:pPr>
                        <a:lnSpc>
                          <a:spcPct val="115000"/>
                        </a:lnSpc>
                        <a:spcAft>
                          <a:spcPts val="0"/>
                        </a:spcAft>
                      </a:pPr>
                      <a:r>
                        <a:rPr lang="en-GB" sz="1800">
                          <a:effectLst/>
                        </a:rPr>
                        <a:t>SFE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a:effectLst/>
                        </a:rPr>
                        <a:t>£</a:t>
                      </a:r>
                      <a:r>
                        <a:rPr lang="en-GB" sz="1800" dirty="0" smtClean="0">
                          <a:effectLst/>
                        </a:rPr>
                        <a:t>4,667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a:effectLst/>
                        </a:rPr>
                        <a:t>£</a:t>
                      </a:r>
                      <a:r>
                        <a:rPr lang="en-GB" sz="1800" dirty="0" smtClean="0">
                          <a:effectLst/>
                        </a:rPr>
                        <a:t>2,513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smtClean="0">
                          <a:effectLst/>
                        </a:rPr>
                        <a:t>£7,180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nvPr>
        </p:nvGraphicFramePr>
        <p:xfrm>
          <a:off x="570633" y="3717059"/>
          <a:ext cx="8074742" cy="1944189"/>
        </p:xfrm>
        <a:graphic>
          <a:graphicData uri="http://schemas.openxmlformats.org/drawingml/2006/table">
            <a:tbl>
              <a:tblPr firstRow="1" firstCol="1" bandRow="1">
                <a:tableStyleId>{F5AB1C69-6EDB-4FF4-983F-18BD219EF322}</a:tableStyleId>
              </a:tblPr>
              <a:tblGrid>
                <a:gridCol w="1614948"/>
                <a:gridCol w="2845386"/>
                <a:gridCol w="2230168"/>
                <a:gridCol w="1384240"/>
              </a:tblGrid>
              <a:tr h="634011">
                <a:tc>
                  <a:txBody>
                    <a:bodyPr/>
                    <a:lstStyle/>
                    <a:p>
                      <a:pPr>
                        <a:lnSpc>
                          <a:spcPct val="115000"/>
                        </a:lnSpc>
                        <a:spcAft>
                          <a:spcPts val="0"/>
                        </a:spcAft>
                      </a:pPr>
                      <a:r>
                        <a:rPr lang="en-GB" sz="1800" dirty="0" smtClean="0">
                          <a:effectLst/>
                        </a:rPr>
                        <a:t>Where residing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a:effectLst/>
                        </a:rPr>
                        <a:t>Amount Not Depending on Household Income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dirty="0">
                          <a:effectLst/>
                        </a:rPr>
                        <a:t>Amount Depending on Household Income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800">
                          <a:effectLst/>
                        </a:rPr>
                        <a:t>Total Possible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6082">
                <a:tc>
                  <a:txBody>
                    <a:bodyPr/>
                    <a:lstStyle/>
                    <a:p>
                      <a:pPr>
                        <a:lnSpc>
                          <a:spcPct val="115000"/>
                        </a:lnSpc>
                        <a:spcAft>
                          <a:spcPts val="0"/>
                        </a:spcAft>
                      </a:pPr>
                      <a:r>
                        <a:rPr lang="en-GB" sz="1800" dirty="0" smtClean="0">
                          <a:effectLst/>
                        </a:rPr>
                        <a:t>Parental Home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3,124 	</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1,682 	</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4,806 </a:t>
                      </a:r>
                    </a:p>
                  </a:txBody>
                  <a:tcPr marL="68580" marR="68580" marT="0" marB="0"/>
                </a:tc>
              </a:tr>
              <a:tr h="416363">
                <a:tc>
                  <a:txBody>
                    <a:bodyPr/>
                    <a:lstStyle/>
                    <a:p>
                      <a:pPr>
                        <a:lnSpc>
                          <a:spcPct val="115000"/>
                        </a:lnSpc>
                        <a:spcAft>
                          <a:spcPts val="0"/>
                        </a:spcAft>
                      </a:pPr>
                      <a:r>
                        <a:rPr lang="en-GB" sz="1800" dirty="0" smtClean="0">
                          <a:effectLst/>
                        </a:rPr>
                        <a:t>London*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5,481 	</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latin typeface="+mn-lt"/>
                          <a:ea typeface="+mn-ea"/>
                          <a:cs typeface="+mn-cs"/>
                        </a:rPr>
                        <a:t>£</a:t>
                      </a:r>
                      <a:r>
                        <a:rPr lang="en-GB" sz="1800" b="0" i="0" u="none" strike="noStrike" kern="1200" baseline="0" dirty="0" smtClean="0">
                          <a:solidFill>
                            <a:schemeClr val="dk1"/>
                          </a:solidFill>
                          <a:latin typeface="+mn-lt"/>
                          <a:ea typeface="+mn-ea"/>
                          <a:cs typeface="+mn-cs"/>
                        </a:rPr>
                        <a:t>2,951 </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8,432 	</a:t>
                      </a:r>
                    </a:p>
                  </a:txBody>
                  <a:tcPr marL="68580" marR="68580" marT="0" marB="0"/>
                </a:tc>
              </a:tr>
              <a:tr h="447733">
                <a:tc>
                  <a:txBody>
                    <a:bodyPr/>
                    <a:lstStyle/>
                    <a:p>
                      <a:pPr>
                        <a:lnSpc>
                          <a:spcPct val="115000"/>
                        </a:lnSpc>
                        <a:spcAft>
                          <a:spcPts val="0"/>
                        </a:spcAft>
                      </a:pPr>
                      <a:r>
                        <a:rPr lang="en-GB" sz="1800" dirty="0" smtClean="0">
                          <a:effectLst/>
                          <a:latin typeface="+mn-lt"/>
                          <a:ea typeface="+mn-ea"/>
                          <a:cs typeface="+mn-cs"/>
                        </a:rPr>
                        <a:t>Elsewhere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3,930 	</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2,113 </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a:t>
                      </a:r>
                      <a:r>
                        <a:rPr lang="en-GB" sz="1800" b="0" i="0" u="none" strike="noStrike" kern="1200" baseline="0" dirty="0" smtClean="0">
                          <a:solidFill>
                            <a:schemeClr val="dk1"/>
                          </a:solidFill>
                          <a:latin typeface="+mn-lt"/>
                          <a:ea typeface="+mn-ea"/>
                          <a:cs typeface="+mn-cs"/>
                        </a:rPr>
                        <a:t>6,043 </a:t>
                      </a:r>
                    </a:p>
                  </a:txBody>
                  <a:tcPr marL="68580" marR="68580" marT="0" marB="0"/>
                </a:tc>
              </a:tr>
            </a:tbl>
          </a:graphicData>
        </a:graphic>
      </p:graphicFrame>
    </p:spTree>
    <p:extLst>
      <p:ext uri="{BB962C8B-B14F-4D97-AF65-F5344CB8AC3E}">
        <p14:creationId xmlns:p14="http://schemas.microsoft.com/office/powerpoint/2010/main" val="2621890260"/>
      </p:ext>
    </p:extLst>
  </p:cSld>
  <p:clrMapOvr>
    <a:masterClrMapping/>
  </p:clrMapOvr>
</p:sld>
</file>

<file path=ppt/theme/theme1.xml><?xml version="1.0" encoding="utf-8"?>
<a:theme xmlns:a="http://schemas.openxmlformats.org/drawingml/2006/main" name="CC_Student1_Design">
  <a:themeElements>
    <a:clrScheme name="">
      <a:dk1>
        <a:srgbClr val="000000"/>
      </a:dk1>
      <a:lt1>
        <a:srgbClr val="FFFFFF"/>
      </a:lt1>
      <a:dk2>
        <a:srgbClr val="000000"/>
      </a:dk2>
      <a:lt2>
        <a:srgbClr val="808080"/>
      </a:lt2>
      <a:accent1>
        <a:srgbClr val="D53D21"/>
      </a:accent1>
      <a:accent2>
        <a:srgbClr val="7E0E1A"/>
      </a:accent2>
      <a:accent3>
        <a:srgbClr val="FFFFFF"/>
      </a:accent3>
      <a:accent4>
        <a:srgbClr val="000000"/>
      </a:accent4>
      <a:accent5>
        <a:srgbClr val="E7AFAB"/>
      </a:accent5>
      <a:accent6>
        <a:srgbClr val="720C16"/>
      </a:accent6>
      <a:hlink>
        <a:srgbClr val="D53D21"/>
      </a:hlink>
      <a:folHlink>
        <a:srgbClr val="7C0E1A"/>
      </a:folHlink>
    </a:clrScheme>
    <a:fontScheme name="CC_Student1_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C_Student1_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C_Student1_Design">
  <a:themeElements>
    <a:clrScheme name="">
      <a:dk1>
        <a:srgbClr val="000000"/>
      </a:dk1>
      <a:lt1>
        <a:srgbClr val="FFFFFF"/>
      </a:lt1>
      <a:dk2>
        <a:srgbClr val="000000"/>
      </a:dk2>
      <a:lt2>
        <a:srgbClr val="808080"/>
      </a:lt2>
      <a:accent1>
        <a:srgbClr val="D53D21"/>
      </a:accent1>
      <a:accent2>
        <a:srgbClr val="7E0E1A"/>
      </a:accent2>
      <a:accent3>
        <a:srgbClr val="FFFFFF"/>
      </a:accent3>
      <a:accent4>
        <a:srgbClr val="000000"/>
      </a:accent4>
      <a:accent5>
        <a:srgbClr val="E7AFAB"/>
      </a:accent5>
      <a:accent6>
        <a:srgbClr val="720C16"/>
      </a:accent6>
      <a:hlink>
        <a:srgbClr val="D53D21"/>
      </a:hlink>
      <a:folHlink>
        <a:srgbClr val="7C0E1A"/>
      </a:folHlink>
    </a:clrScheme>
    <a:fontScheme name="CC_Student1_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C_Student1_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C_Student1_Design">
  <a:themeElements>
    <a:clrScheme name="">
      <a:dk1>
        <a:srgbClr val="000000"/>
      </a:dk1>
      <a:lt1>
        <a:srgbClr val="FFFFFF"/>
      </a:lt1>
      <a:dk2>
        <a:srgbClr val="000000"/>
      </a:dk2>
      <a:lt2>
        <a:srgbClr val="808080"/>
      </a:lt2>
      <a:accent1>
        <a:srgbClr val="D53D21"/>
      </a:accent1>
      <a:accent2>
        <a:srgbClr val="7E0E1A"/>
      </a:accent2>
      <a:accent3>
        <a:srgbClr val="FFFFFF"/>
      </a:accent3>
      <a:accent4>
        <a:srgbClr val="000000"/>
      </a:accent4>
      <a:accent5>
        <a:srgbClr val="E7AFAB"/>
      </a:accent5>
      <a:accent6>
        <a:srgbClr val="720C16"/>
      </a:accent6>
      <a:hlink>
        <a:srgbClr val="D53D21"/>
      </a:hlink>
      <a:folHlink>
        <a:srgbClr val="7C0E1A"/>
      </a:folHlink>
    </a:clrScheme>
    <a:fontScheme name="CC_Student1_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C_Student1_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1927</Words>
  <Application>Microsoft Office PowerPoint</Application>
  <PresentationFormat>On-screen Show (4:3)</PresentationFormat>
  <Paragraphs>299</Paragraphs>
  <Slides>31</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31</vt:i4>
      </vt:variant>
    </vt:vector>
  </HeadingPairs>
  <TitlesOfParts>
    <vt:vector size="44" baseType="lpstr">
      <vt:lpstr>ＭＳ Ｐゴシック</vt:lpstr>
      <vt:lpstr>Arial</vt:lpstr>
      <vt:lpstr>Calibri</vt:lpstr>
      <vt:lpstr>Calibri Light</vt:lpstr>
      <vt:lpstr>Century Gothic</vt:lpstr>
      <vt:lpstr>Times</vt:lpstr>
      <vt:lpstr>Times New Roman</vt:lpstr>
      <vt:lpstr>Wingdings</vt:lpstr>
      <vt:lpstr>CC_Student1_Design</vt:lpstr>
      <vt:lpstr>1_CC_Student1_Design</vt:lpstr>
      <vt:lpstr>Office Theme</vt:lpstr>
      <vt:lpstr>3_CC_Student1_Design</vt:lpstr>
      <vt:lpstr>1_Office Theme</vt:lpstr>
      <vt:lpstr>Finance Session for  Year in Industry Students April/ May 2017 </vt:lpstr>
      <vt:lpstr>Today’s Session</vt:lpstr>
      <vt:lpstr>Student Finance for a Placement Year in 2017/18</vt:lpstr>
      <vt:lpstr>PowerPoint Presentation</vt:lpstr>
      <vt:lpstr>PowerPoint Presentation</vt:lpstr>
      <vt:lpstr>Tuition Fees</vt:lpstr>
      <vt:lpstr>Maintenance Loan</vt:lpstr>
      <vt:lpstr>Special Cases – Definitions</vt:lpstr>
      <vt:lpstr>Maintenance Loan – Means-tested Funding</vt:lpstr>
      <vt:lpstr>Maintenance Grant – Means-tested Funding</vt:lpstr>
      <vt:lpstr>Student Finance – Travel Grant</vt:lpstr>
      <vt:lpstr>Maintenance Loan – Reduced Funding</vt:lpstr>
      <vt:lpstr>University Support</vt:lpstr>
      <vt:lpstr>Placements in London </vt:lpstr>
      <vt:lpstr>Placements Outside Leeds, Bradford, Wakefield and Kirklees </vt:lpstr>
      <vt:lpstr>Applying For Your Student Loan</vt:lpstr>
      <vt:lpstr>Applying For Your Student Loan</vt:lpstr>
      <vt:lpstr>Applying For Your Student Loan</vt:lpstr>
      <vt:lpstr>Your Student Finance Application for 2017/18</vt:lpstr>
      <vt:lpstr>University Insurance Policy</vt:lpstr>
      <vt:lpstr>What YOU Need To Do Now</vt:lpstr>
      <vt:lpstr>Help While You Are Away</vt:lpstr>
      <vt:lpstr>Income Tax &amp; National Insurance (UK)</vt:lpstr>
      <vt:lpstr>Looking for Accommodation? </vt:lpstr>
      <vt:lpstr>Where to find the Careers Centre…</vt:lpstr>
      <vt:lpstr>Leeds Internship Programme</vt:lpstr>
      <vt:lpstr>PowerPoint Presentation</vt:lpstr>
      <vt:lpstr>PowerPoint Presentation</vt:lpstr>
      <vt:lpstr>ACCOMMODATION </vt:lpstr>
      <vt:lpstr>LUU Student Advice Centre</vt:lpstr>
      <vt:lpstr>Useful contacts</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placements</dc:title>
  <dc:creator>sturhan</dc:creator>
  <cp:lastModifiedBy>Joanie Carlyle</cp:lastModifiedBy>
  <cp:revision>395</cp:revision>
  <cp:lastPrinted>2016-03-02T13:02:42Z</cp:lastPrinted>
  <dcterms:created xsi:type="dcterms:W3CDTF">2013-03-05T09:52:02Z</dcterms:created>
  <dcterms:modified xsi:type="dcterms:W3CDTF">2017-05-22T12:17:18Z</dcterms:modified>
</cp:coreProperties>
</file>